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wmf" ContentType="image/x-wmf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71" r:id="rId3"/>
    <p:sldId id="381" r:id="rId5"/>
    <p:sldId id="362" r:id="rId6"/>
    <p:sldId id="378" r:id="rId7"/>
    <p:sldId id="363" r:id="rId8"/>
    <p:sldId id="333" r:id="rId9"/>
    <p:sldId id="364" r:id="rId10"/>
    <p:sldId id="335" r:id="rId11"/>
    <p:sldId id="355" r:id="rId12"/>
    <p:sldId id="395" r:id="rId13"/>
    <p:sldId id="379" r:id="rId14"/>
    <p:sldId id="396" r:id="rId15"/>
    <p:sldId id="368" r:id="rId16"/>
    <p:sldId id="376" r:id="rId17"/>
    <p:sldId id="397" r:id="rId18"/>
    <p:sldId id="380" r:id="rId19"/>
    <p:sldId id="370" r:id="rId20"/>
    <p:sldId id="313" r:id="rId21"/>
  </p:sldIdLst>
  <p:sldSz cx="12192000" cy="6858000"/>
  <p:notesSz cx="6858000" cy="9144000"/>
  <p:embeddedFontLst>
    <p:embeddedFont>
      <p:font typeface="Wingdings 2" panose="05020102010507070707" pitchFamily="18" charset="2"/>
      <p:regular r:id="rId25"/>
    </p:embeddedFont>
    <p:embeddedFont>
      <p:font typeface=".VnTime" panose="020B7200000000000000" pitchFamily="34" charset="0"/>
      <p:regular r:id="rId26"/>
    </p:embeddedFont>
    <p:embeddedFont>
      <p:font typeface=".VnTimeH" panose="020B7200000000000000" pitchFamily="34" charset="0"/>
      <p:regular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FF"/>
    <a:srgbClr val="66FF33"/>
    <a:srgbClr val="FF00FF"/>
    <a:srgbClr val="008000"/>
    <a:srgbClr val="8000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9" autoAdjust="0"/>
    <p:restoredTop sz="98754" autoAdjust="0"/>
  </p:normalViewPr>
  <p:slideViewPr>
    <p:cSldViewPr>
      <p:cViewPr>
        <p:scale>
          <a:sx n="53" d="100"/>
          <a:sy n="53" d="100"/>
        </p:scale>
        <p:origin x="-474" y="-438"/>
      </p:cViewPr>
      <p:guideLst>
        <p:guide orient="horz" pos="2136"/>
        <p:guide pos="37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9" Type="http://schemas.openxmlformats.org/officeDocument/2006/relationships/image" Target="../media/image33.wmf"/><Relationship Id="rId8" Type="http://schemas.openxmlformats.org/officeDocument/2006/relationships/image" Target="../media/image31.wmf"/><Relationship Id="rId7" Type="http://schemas.openxmlformats.org/officeDocument/2006/relationships/image" Target="../media/image30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B9340C-476E-4F24-B6C9-16618022A2A6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3ED582E-79BF-4ED1-A235-72C9D05674D4}" type="slidenum">
              <a:rPr lang="en-US" altLang="en-US"/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FD85A79-020D-4CAB-9B5D-8DCD0C38568A}" type="slidenum">
              <a:rPr lang="en-US" altLang="en-US" sz="1200" smtClean="0">
                <a:latin typeface="Arial" panose="020B0604020202020204" pitchFamily="34" charset="0"/>
              </a:rPr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0C8009-DA07-49D1-BAB0-D8B5354B8E02}" type="slidenum">
              <a:rPr lang="en-US" sz="1200">
                <a:latin typeface="Arial" panose="020B0604020202020204" pitchFamily="34" charset="0"/>
              </a:rPr>
            </a:fld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B9340C-476E-4F24-B6C9-16618022A2A6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B9340C-476E-4F24-B6C9-16618022A2A6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40D4C-333C-4056-A44A-50719766C68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35B01-00B5-479B-9DE4-603DA3FBC2F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DF890-9AA4-446D-8DFC-A7FB29E5519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E76DA-7BE5-41C5-B939-857CCE2954B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E974-1342-47FE-AD03-9FD8C06D4A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395F2-CC77-4F8B-96AD-E365AF4E40C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58333-F445-4850-BE4D-76A9FBED7E4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38487-4318-41B5-9E12-91A5BF8AEE3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07E3-0C47-413C-97A9-D01DC36B437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896FC-BC5D-49D8-ABB7-06D99F823D3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481A-B16B-492E-A177-FD144853DA0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059D-B210-4B05-955D-20561C925F2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39B40E-0F63-419F-935B-92D4EB34723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microsoft.com/office/2007/relationships/media" Target="../media/audio10.wav"/><Relationship Id="rId3" Type="http://schemas.openxmlformats.org/officeDocument/2006/relationships/audio" Target="../media/audio10.wav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microsoft.com/office/2007/relationships/media" Target="../media/audio11.wav"/><Relationship Id="rId4" Type="http://schemas.openxmlformats.org/officeDocument/2006/relationships/audio" Target="../media/audio11.wav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microsoft.com/office/2007/relationships/media" Target="../media/audio12.wav"/><Relationship Id="rId3" Type="http://schemas.openxmlformats.org/officeDocument/2006/relationships/audio" Target="../media/audio12.wav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.bin"/><Relationship Id="rId8" Type="http://schemas.openxmlformats.org/officeDocument/2006/relationships/image" Target="../media/image27.wmf"/><Relationship Id="rId7" Type="http://schemas.openxmlformats.org/officeDocument/2006/relationships/oleObject" Target="../embeddings/oleObject6.bin"/><Relationship Id="rId6" Type="http://schemas.openxmlformats.org/officeDocument/2006/relationships/image" Target="../media/image2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5.wmf"/><Relationship Id="rId3" Type="http://schemas.openxmlformats.org/officeDocument/2006/relationships/oleObject" Target="../embeddings/oleObject4.bin"/><Relationship Id="rId26" Type="http://schemas.openxmlformats.org/officeDocument/2006/relationships/notesSlide" Target="../notesSlides/notesSlide5.xml"/><Relationship Id="rId25" Type="http://schemas.openxmlformats.org/officeDocument/2006/relationships/vmlDrawing" Target="../drawings/vmlDrawing2.v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15.xml"/><Relationship Id="rId22" Type="http://schemas.openxmlformats.org/officeDocument/2006/relationships/image" Target="../media/image3.png"/><Relationship Id="rId21" Type="http://schemas.microsoft.com/office/2007/relationships/media" Target="../media/audio13.wav"/><Relationship Id="rId20" Type="http://schemas.openxmlformats.org/officeDocument/2006/relationships/audio" Target="../media/audio13.wav"/><Relationship Id="rId2" Type="http://schemas.openxmlformats.org/officeDocument/2006/relationships/image" Target="../media/image24.wmf"/><Relationship Id="rId19" Type="http://schemas.openxmlformats.org/officeDocument/2006/relationships/image" Target="../media/image33.wmf"/><Relationship Id="rId18" Type="http://schemas.openxmlformats.org/officeDocument/2006/relationships/oleObject" Target="../embeddings/oleObject11.bin"/><Relationship Id="rId17" Type="http://schemas.openxmlformats.org/officeDocument/2006/relationships/image" Target="../media/image32.png"/><Relationship Id="rId16" Type="http://schemas.openxmlformats.org/officeDocument/2006/relationships/image" Target="../media/image31.wmf"/><Relationship Id="rId15" Type="http://schemas.openxmlformats.org/officeDocument/2006/relationships/oleObject" Target="../embeddings/oleObject10.bin"/><Relationship Id="rId14" Type="http://schemas.openxmlformats.org/officeDocument/2006/relationships/image" Target="../media/image30.wmf"/><Relationship Id="rId13" Type="http://schemas.openxmlformats.org/officeDocument/2006/relationships/oleObject" Target="../embeddings/oleObject9.bin"/><Relationship Id="rId12" Type="http://schemas.openxmlformats.org/officeDocument/2006/relationships/image" Target="../media/image29.wmf"/><Relationship Id="rId11" Type="http://schemas.openxmlformats.org/officeDocument/2006/relationships/oleObject" Target="../embeddings/oleObject8.bin"/><Relationship Id="rId10" Type="http://schemas.openxmlformats.org/officeDocument/2006/relationships/image" Target="../media/image28.wmf"/><Relationship Id="rId1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image" Target="../media/image35.png"/><Relationship Id="rId3" Type="http://schemas.microsoft.com/office/2007/relationships/media" Target="../media/audio14.wav"/><Relationship Id="rId2" Type="http://schemas.openxmlformats.org/officeDocument/2006/relationships/audio" Target="../media/audio14.wav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microsoft.com/office/2007/relationships/media" Target="../media/audio15.wav"/><Relationship Id="rId1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.xml"/><Relationship Id="rId3" Type="http://schemas.openxmlformats.org/officeDocument/2006/relationships/image" Target="../media/image4.png"/><Relationship Id="rId2" Type="http://schemas.microsoft.com/office/2007/relationships/media" Target="../media/audio2.wav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microsoft.com/office/2007/relationships/media" Target="../media/audio3.wav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microsoft.com/office/2007/relationships/media" Target="../media/audio4.wav"/><Relationship Id="rId2" Type="http://schemas.openxmlformats.org/officeDocument/2006/relationships/audio" Target="../media/audio4.wav"/><Relationship Id="rId1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6.wmf"/><Relationship Id="rId14" Type="http://schemas.openxmlformats.org/officeDocument/2006/relationships/vmlDrawing" Target="../drawings/vmlDrawing1.v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11" Type="http://schemas.openxmlformats.org/officeDocument/2006/relationships/image" Target="../media/image3.png"/><Relationship Id="rId10" Type="http://schemas.microsoft.com/office/2007/relationships/media" Target="../media/audio5.wav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microsoft.com/office/2007/relationships/media" Target="../media/audio6.wav"/><Relationship Id="rId3" Type="http://schemas.openxmlformats.org/officeDocument/2006/relationships/audio" Target="../media/audio6.wav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6.xml"/><Relationship Id="rId7" Type="http://schemas.openxmlformats.org/officeDocument/2006/relationships/image" Target="../media/image3.png"/><Relationship Id="rId6" Type="http://schemas.microsoft.com/office/2007/relationships/media" Target="../media/audio7.wav"/><Relationship Id="rId5" Type="http://schemas.openxmlformats.org/officeDocument/2006/relationships/audio" Target="../media/audio7.wav"/><Relationship Id="rId4" Type="http://schemas.openxmlformats.org/officeDocument/2006/relationships/image" Target="../media/image16.emf"/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microsoft.com/office/2007/relationships/media" Target="../media/audio8.wav"/><Relationship Id="rId4" Type="http://schemas.openxmlformats.org/officeDocument/2006/relationships/audio" Target="../media/audio8.wav"/><Relationship Id="rId3" Type="http://schemas.openxmlformats.org/officeDocument/2006/relationships/image" Target="../media/image12.emf"/><Relationship Id="rId2" Type="http://schemas.openxmlformats.org/officeDocument/2006/relationships/image" Target="../media/image16.emf"/><Relationship Id="rId1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microsoft.com/office/2007/relationships/media" Target="../media/audio9.wav"/><Relationship Id="rId3" Type="http://schemas.openxmlformats.org/officeDocument/2006/relationships/audio" Target="../media/audio9.wav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 txBox="1">
            <a:spLocks noGrp="1"/>
          </p:cNvSpPr>
          <p:nvPr/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DA62B31-1DF4-4D31-9113-A6F7A17561E2}" type="slidenum">
              <a:rPr lang="en-US" altLang="en-US" sz="1200">
                <a:solidFill>
                  <a:srgbClr val="045C75"/>
                </a:solidFill>
              </a:rPr>
            </a:fld>
            <a:endParaRPr lang="en-US" altLang="en-US" sz="1200">
              <a:solidFill>
                <a:srgbClr val="045C75"/>
              </a:solidFill>
            </a:endParaRPr>
          </a:p>
        </p:txBody>
      </p:sp>
      <p:grpSp>
        <p:nvGrpSpPr>
          <p:cNvPr id="24580" name="Group 6"/>
          <p:cNvGrpSpPr/>
          <p:nvPr/>
        </p:nvGrpSpPr>
        <p:grpSpPr bwMode="auto">
          <a:xfrm>
            <a:off x="2844800" y="3427412"/>
            <a:ext cx="6402917" cy="2135188"/>
            <a:chOff x="1440" y="1584"/>
            <a:chExt cx="3168" cy="1344"/>
          </a:xfrm>
        </p:grpSpPr>
        <p:grpSp>
          <p:nvGrpSpPr>
            <p:cNvPr id="24585" name="Group 7"/>
            <p:cNvGrpSpPr/>
            <p:nvPr/>
          </p:nvGrpSpPr>
          <p:grpSpPr bwMode="auto">
            <a:xfrm>
              <a:off x="4080" y="2208"/>
              <a:ext cx="528" cy="672"/>
              <a:chOff x="684" y="1316"/>
              <a:chExt cx="4312" cy="2641"/>
            </a:xfrm>
          </p:grpSpPr>
          <p:grpSp>
            <p:nvGrpSpPr>
              <p:cNvPr id="24587" name="Group 8"/>
              <p:cNvGrpSpPr/>
              <p:nvPr/>
            </p:nvGrpSpPr>
            <p:grpSpPr bwMode="auto">
              <a:xfrm>
                <a:off x="684" y="1316"/>
                <a:ext cx="4312" cy="2641"/>
                <a:chOff x="684" y="1316"/>
                <a:chExt cx="4312" cy="2641"/>
              </a:xfrm>
            </p:grpSpPr>
            <p:sp>
              <p:nvSpPr>
                <p:cNvPr id="24605" name="Freeform 9"/>
                <p:cNvSpPr/>
                <p:nvPr/>
              </p:nvSpPr>
              <p:spPr bwMode="auto">
                <a:xfrm>
                  <a:off x="2873" y="1316"/>
                  <a:ext cx="2123" cy="2641"/>
                </a:xfrm>
                <a:custGeom>
                  <a:avLst/>
                  <a:gdLst>
                    <a:gd name="T0" fmla="*/ 0 w 2123"/>
                    <a:gd name="T1" fmla="*/ 0 h 2641"/>
                    <a:gd name="T2" fmla="*/ 2123 w 2123"/>
                    <a:gd name="T3" fmla="*/ 2300 h 2641"/>
                    <a:gd name="T4" fmla="*/ 66 w 2123"/>
                    <a:gd name="T5" fmla="*/ 2641 h 2641"/>
                    <a:gd name="T6" fmla="*/ 0 w 2123"/>
                    <a:gd name="T7" fmla="*/ 0 h 264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23"/>
                    <a:gd name="T13" fmla="*/ 0 h 2641"/>
                    <a:gd name="T14" fmla="*/ 2123 w 2123"/>
                    <a:gd name="T15" fmla="*/ 2641 h 264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23" h="2641">
                      <a:moveTo>
                        <a:pt x="0" y="0"/>
                      </a:moveTo>
                      <a:lnTo>
                        <a:pt x="2123" y="2300"/>
                      </a:lnTo>
                      <a:lnTo>
                        <a:pt x="66" y="26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25400">
                  <a:solidFill>
                    <a:srgbClr val="FFC080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6" name="Freeform 10"/>
                <p:cNvSpPr/>
                <p:nvPr/>
              </p:nvSpPr>
              <p:spPr bwMode="auto">
                <a:xfrm>
                  <a:off x="684" y="1316"/>
                  <a:ext cx="2255" cy="2641"/>
                </a:xfrm>
                <a:custGeom>
                  <a:avLst/>
                  <a:gdLst>
                    <a:gd name="T0" fmla="*/ 2189 w 2255"/>
                    <a:gd name="T1" fmla="*/ 0 h 2641"/>
                    <a:gd name="T2" fmla="*/ 2255 w 2255"/>
                    <a:gd name="T3" fmla="*/ 2641 h 2641"/>
                    <a:gd name="T4" fmla="*/ 0 w 2255"/>
                    <a:gd name="T5" fmla="*/ 2300 h 2641"/>
                    <a:gd name="T6" fmla="*/ 2189 w 2255"/>
                    <a:gd name="T7" fmla="*/ 0 h 264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55"/>
                    <a:gd name="T13" fmla="*/ 0 h 2641"/>
                    <a:gd name="T14" fmla="*/ 2255 w 2255"/>
                    <a:gd name="T15" fmla="*/ 2641 h 264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55" h="2641">
                      <a:moveTo>
                        <a:pt x="2189" y="0"/>
                      </a:moveTo>
                      <a:lnTo>
                        <a:pt x="2255" y="2641"/>
                      </a:lnTo>
                      <a:lnTo>
                        <a:pt x="0" y="2300"/>
                      </a:lnTo>
                      <a:lnTo>
                        <a:pt x="2189" y="0"/>
                      </a:lnTo>
                      <a:close/>
                    </a:path>
                  </a:pathLst>
                </a:custGeom>
                <a:solidFill>
                  <a:srgbClr val="FFA040"/>
                </a:solidFill>
                <a:ln w="25400">
                  <a:solidFill>
                    <a:srgbClr val="C06000"/>
                  </a:solidFill>
                  <a:rou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88" name="Group 11"/>
              <p:cNvGrpSpPr/>
              <p:nvPr/>
            </p:nvGrpSpPr>
            <p:grpSpPr bwMode="auto">
              <a:xfrm>
                <a:off x="1598" y="2829"/>
                <a:ext cx="2891" cy="797"/>
                <a:chOff x="1598" y="2829"/>
                <a:chExt cx="2891" cy="797"/>
              </a:xfrm>
            </p:grpSpPr>
            <p:grpSp>
              <p:nvGrpSpPr>
                <p:cNvPr id="24589" name="Group 12"/>
                <p:cNvGrpSpPr/>
                <p:nvPr/>
              </p:nvGrpSpPr>
              <p:grpSpPr bwMode="auto">
                <a:xfrm>
                  <a:off x="1598" y="3446"/>
                  <a:ext cx="1326" cy="180"/>
                  <a:chOff x="1598" y="3446"/>
                  <a:chExt cx="1326" cy="180"/>
                </a:xfrm>
              </p:grpSpPr>
              <p:sp>
                <p:nvSpPr>
                  <p:cNvPr id="24596" name="Line 1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98" y="3446"/>
                    <a:ext cx="1326" cy="17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97" name="Line 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335" y="3486"/>
                    <a:ext cx="589" cy="75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98" name="Line 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612" y="3476"/>
                    <a:ext cx="308" cy="42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99" name="Line 1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733" y="3498"/>
                    <a:ext cx="4" cy="4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00" name="Line 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789" y="3518"/>
                    <a:ext cx="2" cy="33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01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830" y="3558"/>
                    <a:ext cx="1" cy="68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0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624" y="3531"/>
                    <a:ext cx="1" cy="42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03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550" y="3531"/>
                    <a:ext cx="1" cy="85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04" name="Line 2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08" y="3541"/>
                    <a:ext cx="540" cy="65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590" name="Group 22"/>
                <p:cNvGrpSpPr/>
                <p:nvPr/>
              </p:nvGrpSpPr>
              <p:grpSpPr bwMode="auto">
                <a:xfrm>
                  <a:off x="2914" y="2829"/>
                  <a:ext cx="1575" cy="384"/>
                  <a:chOff x="2914" y="2829"/>
                  <a:chExt cx="1575" cy="384"/>
                </a:xfrm>
              </p:grpSpPr>
              <p:grpSp>
                <p:nvGrpSpPr>
                  <p:cNvPr id="24591" name="Group 23"/>
                  <p:cNvGrpSpPr/>
                  <p:nvPr/>
                </p:nvGrpSpPr>
                <p:grpSpPr bwMode="auto">
                  <a:xfrm>
                    <a:off x="2914" y="2829"/>
                    <a:ext cx="829" cy="106"/>
                    <a:chOff x="2914" y="2829"/>
                    <a:chExt cx="829" cy="106"/>
                  </a:xfrm>
                </p:grpSpPr>
                <p:sp>
                  <p:nvSpPr>
                    <p:cNvPr id="24594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14" y="2839"/>
                      <a:ext cx="829" cy="96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595" name="Line 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26" y="2829"/>
                      <a:ext cx="472" cy="53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4592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00" y="3000"/>
                    <a:ext cx="533" cy="72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93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70" y="3062"/>
                    <a:ext cx="1019" cy="151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pic>
          <p:nvPicPr>
            <p:cNvPr id="24586" name="Picture 28" descr="MATH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584"/>
              <a:ext cx="2592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27218" y="5465764"/>
            <a:ext cx="186478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30378">
            <a:off x="370683" y="5125774"/>
            <a:ext cx="1398587" cy="185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40"/>
          <p:cNvSpPr>
            <a:spLocks noChangeArrowheads="1" noChangeShapeType="1" noTextEdit="1"/>
          </p:cNvSpPr>
          <p:nvPr/>
        </p:nvSpPr>
        <p:spPr bwMode="auto">
          <a:xfrm>
            <a:off x="203200" y="838200"/>
            <a:ext cx="11684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/>
              </a:rPr>
              <a:t>BÀI 4</a:t>
            </a:r>
            <a:r>
              <a:rPr lang="vi-VN" sz="2000" kern="10" dirty="0" smtClean="0">
                <a:ln w="9525">
                  <a:solidFill>
                    <a:srgbClr val="FF33BB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. </a:t>
            </a:r>
            <a:r>
              <a:rPr lang="vi-VN" sz="2000" kern="10" dirty="0">
                <a:ln w="9525">
                  <a:solidFill>
                    <a:srgbClr val="FF33BB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TRƯỜNG HỢP BẰNG NHAU THỨ HAI CỦA TAM GIÁC</a:t>
            </a:r>
            <a:endParaRPr lang="vi-VN" sz="2000" kern="10" dirty="0">
              <a:ln w="9525">
                <a:solidFill>
                  <a:srgbClr val="FF33BB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 eaLnBrk="1" hangingPunct="1">
              <a:defRPr/>
            </a:pPr>
            <a:r>
              <a:rPr lang="vi-VN" sz="2000" kern="10" dirty="0">
                <a:ln w="9525">
                  <a:solidFill>
                    <a:srgbClr val="FF33BB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CẠNH - GÓC - CẠNH (C.G.C)</a:t>
            </a:r>
            <a:endParaRPr lang="en-US" sz="2000" kern="10" dirty="0">
              <a:ln w="9525">
                <a:solidFill>
                  <a:srgbClr val="FF33BB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4" name="Text Box 78"/>
          <p:cNvSpPr txBox="1">
            <a:spLocks noChangeArrowheads="1"/>
          </p:cNvSpPr>
          <p:nvPr/>
        </p:nvSpPr>
        <p:spPr bwMode="auto">
          <a:xfrm>
            <a:off x="87312" y="1397000"/>
            <a:ext cx="10733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u="sng" err="1">
                <a:solidFill>
                  <a:srgbClr val="0000FF"/>
                </a:solidFill>
              </a:rPr>
              <a:t>Bài</a:t>
            </a:r>
            <a:r>
              <a:rPr lang="en-US" altLang="en-US" sz="2800" b="1" u="sng">
                <a:solidFill>
                  <a:srgbClr val="0000FF"/>
                </a:solidFill>
              </a:rPr>
              <a:t> </a:t>
            </a:r>
            <a:r>
              <a:rPr lang="en-US" altLang="en-US" sz="2800" b="1" u="sng" smtClean="0">
                <a:solidFill>
                  <a:srgbClr val="0000FF"/>
                </a:solidFill>
              </a:rPr>
              <a:t>tập 1</a:t>
            </a:r>
            <a:r>
              <a:rPr lang="en-US" altLang="en-US" sz="2800" b="1" smtClean="0">
                <a:solidFill>
                  <a:srgbClr val="0000FF"/>
                </a:solidFill>
              </a:rPr>
              <a:t>:</a:t>
            </a:r>
            <a:r>
              <a:rPr lang="en-US" altLang="en-US" sz="2800" b="1" smtClean="0"/>
              <a:t> </a:t>
            </a:r>
            <a:r>
              <a:rPr lang="en-US" altLang="en-US" sz="2800" b="1" dirty="0" err="1"/>
              <a:t>Trên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mỗi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hình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ve</a:t>
            </a:r>
            <a:r>
              <a:rPr lang="en-US" altLang="en-US" sz="2800" b="1" dirty="0"/>
              <a:t>̃ </a:t>
            </a:r>
            <a:r>
              <a:rPr lang="en-US" altLang="en-US" sz="2800" b="1" dirty="0" err="1"/>
              <a:t>sau</a:t>
            </a:r>
            <a:r>
              <a:rPr lang="en-US" altLang="en-US" sz="2800" b="1" dirty="0"/>
              <a:t> có tam </a:t>
            </a:r>
            <a:r>
              <a:rPr lang="en-US" altLang="en-US" sz="2800" b="1" dirty="0" err="1"/>
              <a:t>giác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nào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bằng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nhau</a:t>
            </a:r>
            <a:r>
              <a:rPr lang="en-US" altLang="en-US" sz="2800" b="1" dirty="0"/>
              <a:t> ? Vì </a:t>
            </a:r>
            <a:r>
              <a:rPr lang="en-US" altLang="en-US" sz="2800" b="1" dirty="0" err="1"/>
              <a:t>sao</a:t>
            </a:r>
            <a:r>
              <a:rPr lang="en-US" altLang="en-US" sz="2800" b="1" dirty="0"/>
              <a:t> ?</a:t>
            </a:r>
            <a:endParaRPr lang="en-US" altLang="en-US" sz="2800" b="1" dirty="0"/>
          </a:p>
        </p:txBody>
      </p:sp>
      <p:pic>
        <p:nvPicPr>
          <p:cNvPr id="11269" name="Picture 8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78025"/>
            <a:ext cx="3963987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84"/>
          <p:cNvSpPr txBox="1">
            <a:spLocks noChangeArrowheads="1"/>
          </p:cNvSpPr>
          <p:nvPr/>
        </p:nvSpPr>
        <p:spPr bwMode="auto">
          <a:xfrm>
            <a:off x="2168525" y="5413375"/>
            <a:ext cx="144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Hình a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0" y="406400"/>
            <a:ext cx="969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Vẽ tam giác biết hai cạnh và góc xen giữa</a:t>
            </a: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góc – cạnh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6" name="Text Box 75"/>
          <p:cNvSpPr txBox="1">
            <a:spLocks noChangeArrowheads="1"/>
          </p:cNvSpPr>
          <p:nvPr/>
        </p:nvSpPr>
        <p:spPr bwMode="auto">
          <a:xfrm>
            <a:off x="19050" y="838200"/>
            <a:ext cx="7194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Trường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hợp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bằng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cạnh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góc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cạnh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 advTm="4996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4" name="Text Box 78"/>
          <p:cNvSpPr txBox="1">
            <a:spLocks noChangeArrowheads="1"/>
          </p:cNvSpPr>
          <p:nvPr/>
        </p:nvSpPr>
        <p:spPr bwMode="auto">
          <a:xfrm>
            <a:off x="87312" y="1397000"/>
            <a:ext cx="10733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u="sng" err="1">
                <a:solidFill>
                  <a:srgbClr val="0000FF"/>
                </a:solidFill>
              </a:rPr>
              <a:t>Bài</a:t>
            </a:r>
            <a:r>
              <a:rPr lang="en-US" altLang="en-US" sz="2800" b="1" u="sng">
                <a:solidFill>
                  <a:srgbClr val="0000FF"/>
                </a:solidFill>
              </a:rPr>
              <a:t> </a:t>
            </a:r>
            <a:r>
              <a:rPr lang="en-US" altLang="en-US" sz="2800" b="1" u="sng" smtClean="0">
                <a:solidFill>
                  <a:srgbClr val="0000FF"/>
                </a:solidFill>
              </a:rPr>
              <a:t>tập 1</a:t>
            </a:r>
            <a:r>
              <a:rPr lang="en-US" altLang="en-US" sz="2800" b="1" smtClean="0">
                <a:solidFill>
                  <a:srgbClr val="0000FF"/>
                </a:solidFill>
              </a:rPr>
              <a:t>:</a:t>
            </a:r>
            <a:r>
              <a:rPr lang="en-US" altLang="en-US" sz="2800" b="1" smtClean="0"/>
              <a:t> </a:t>
            </a:r>
            <a:r>
              <a:rPr lang="en-US" altLang="en-US" sz="2800" b="1" dirty="0" err="1"/>
              <a:t>Trên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mỗi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hình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ve</a:t>
            </a:r>
            <a:r>
              <a:rPr lang="en-US" altLang="en-US" sz="2800" b="1" dirty="0"/>
              <a:t>̃ </a:t>
            </a:r>
            <a:r>
              <a:rPr lang="en-US" altLang="en-US" sz="2800" b="1" dirty="0" err="1"/>
              <a:t>sau</a:t>
            </a:r>
            <a:r>
              <a:rPr lang="en-US" altLang="en-US" sz="2800" b="1" dirty="0"/>
              <a:t> có tam </a:t>
            </a:r>
            <a:r>
              <a:rPr lang="en-US" altLang="en-US" sz="2800" b="1" dirty="0" err="1"/>
              <a:t>giác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nào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bằng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nhau</a:t>
            </a:r>
            <a:r>
              <a:rPr lang="en-US" altLang="en-US" sz="2800" b="1" dirty="0"/>
              <a:t> ? Vì </a:t>
            </a:r>
            <a:r>
              <a:rPr lang="en-US" altLang="en-US" sz="2800" b="1" dirty="0" err="1"/>
              <a:t>sao</a:t>
            </a:r>
            <a:r>
              <a:rPr lang="en-US" altLang="en-US" sz="2800" b="1" dirty="0"/>
              <a:t> ?</a:t>
            </a:r>
            <a:endParaRPr lang="en-US" altLang="en-US" sz="2800" b="1" dirty="0"/>
          </a:p>
        </p:txBody>
      </p:sp>
      <p:pic>
        <p:nvPicPr>
          <p:cNvPr id="11269" name="Picture 8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78025"/>
            <a:ext cx="3963987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84"/>
          <p:cNvSpPr txBox="1">
            <a:spLocks noChangeArrowheads="1"/>
          </p:cNvSpPr>
          <p:nvPr/>
        </p:nvSpPr>
        <p:spPr bwMode="auto">
          <a:xfrm>
            <a:off x="2168525" y="5413375"/>
            <a:ext cx="144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Hình a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0" y="406400"/>
            <a:ext cx="969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Vẽ tam giác biết hai cạnh và góc xen giữa</a:t>
            </a: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góc – cạnh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6" name="Text Box 75"/>
          <p:cNvSpPr txBox="1">
            <a:spLocks noChangeArrowheads="1"/>
          </p:cNvSpPr>
          <p:nvPr/>
        </p:nvSpPr>
        <p:spPr bwMode="auto">
          <a:xfrm>
            <a:off x="19050" y="838200"/>
            <a:ext cx="7194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Trường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hợp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bằng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cạnh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góc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cạnh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0" y="2819400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dirty="0" smtClean="0"/>
              <a:t>BC </a:t>
            </a:r>
            <a:r>
              <a:rPr lang="en-US" altLang="vi-VN" sz="2800" dirty="0"/>
              <a:t>= </a:t>
            </a:r>
            <a:r>
              <a:rPr lang="en-US" altLang="vi-VN" sz="2800" dirty="0" smtClean="0"/>
              <a:t>DC ( </a:t>
            </a:r>
            <a:r>
              <a:rPr lang="en-US" altLang="vi-VN" sz="2800" dirty="0" err="1" smtClean="0"/>
              <a:t>gt</a:t>
            </a:r>
            <a:r>
              <a:rPr lang="en-US" altLang="vi-VN" sz="2800" dirty="0" smtClean="0"/>
              <a:t> )</a:t>
            </a:r>
            <a:endParaRPr lang="en-US" altLang="vi-VN" sz="2800" dirty="0"/>
          </a:p>
        </p:txBody>
      </p:sp>
      <p:sp>
        <p:nvSpPr>
          <p:cNvPr id="15" name="Rectangle 14"/>
          <p:cNvSpPr/>
          <p:nvPr/>
        </p:nvSpPr>
        <p:spPr>
          <a:xfrm>
            <a:off x="6019800" y="3972580"/>
            <a:ext cx="3145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smtClean="0"/>
              <a:t>AC</a:t>
            </a:r>
            <a:r>
              <a:rPr lang="en-US" altLang="vi-VN" sz="2800" smtClean="0"/>
              <a:t> </a:t>
            </a:r>
            <a:r>
              <a:rPr lang="en-US" altLang="vi-VN" sz="2800" dirty="0" err="1" smtClean="0"/>
              <a:t>là</a:t>
            </a:r>
            <a:r>
              <a:rPr lang="en-US" altLang="vi-VN" sz="2800" dirty="0" smtClean="0"/>
              <a:t> </a:t>
            </a:r>
            <a:r>
              <a:rPr lang="en-US" altLang="vi-VN" sz="2800" dirty="0" err="1" smtClean="0"/>
              <a:t>cạnh</a:t>
            </a:r>
            <a:r>
              <a:rPr lang="en-US" altLang="vi-VN" sz="2800" dirty="0" smtClean="0"/>
              <a:t> </a:t>
            </a:r>
            <a:r>
              <a:rPr lang="en-US" altLang="vi-VN" sz="2800" dirty="0" err="1" smtClean="0"/>
              <a:t>chung</a:t>
            </a:r>
            <a:endParaRPr lang="en-US" altLang="vi-VN" sz="2800" dirty="0"/>
          </a:p>
        </p:txBody>
      </p:sp>
      <p:sp>
        <p:nvSpPr>
          <p:cNvPr id="16" name="Rectangle 15"/>
          <p:cNvSpPr/>
          <p:nvPr/>
        </p:nvSpPr>
        <p:spPr>
          <a:xfrm>
            <a:off x="5410200" y="228600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dirty="0" smtClean="0"/>
              <a:t> </a:t>
            </a:r>
            <a:r>
              <a:rPr lang="en-US" altLang="vi-VN" sz="2800" dirty="0" err="1" smtClean="0"/>
              <a:t>Xét</a:t>
            </a:r>
            <a:r>
              <a:rPr lang="en-US" altLang="vi-VN" sz="2800" dirty="0" smtClean="0"/>
              <a:t> </a:t>
            </a:r>
            <a:r>
              <a:rPr lang="en-US" altLang="en-US" sz="2800" dirty="0" smtClean="0"/>
              <a:t>∆</a:t>
            </a:r>
            <a:r>
              <a:rPr lang="en-US" altLang="en-US" sz="2800" dirty="0"/>
              <a:t>ABC 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và</a:t>
            </a:r>
            <a:r>
              <a:rPr lang="en-US" altLang="vi-VN" sz="2800" dirty="0" smtClean="0"/>
              <a:t>  </a:t>
            </a:r>
            <a:r>
              <a:rPr lang="en-US" altLang="en-US" sz="2800" smtClean="0"/>
              <a:t>∆</a:t>
            </a:r>
            <a:r>
              <a:rPr lang="en-US" altLang="en-US" sz="2800" smtClean="0"/>
              <a:t>ADC có: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4703234" y="4505980"/>
            <a:ext cx="5659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dirty="0" err="1" smtClean="0"/>
              <a:t>Vậy</a:t>
            </a:r>
            <a:r>
              <a:rPr lang="en-US" altLang="en-US" sz="2800" b="1" dirty="0" smtClean="0"/>
              <a:t> </a:t>
            </a:r>
            <a:r>
              <a:rPr lang="en-US" altLang="en-US" sz="2800" dirty="0"/>
              <a:t>∆ABC  </a:t>
            </a:r>
            <a:r>
              <a:rPr lang="en-US" altLang="en-US" sz="2800" dirty="0" smtClean="0"/>
              <a:t>=</a:t>
            </a:r>
            <a:r>
              <a:rPr lang="en-US" altLang="vi-VN" sz="2800" dirty="0" smtClean="0"/>
              <a:t>  </a:t>
            </a:r>
            <a:r>
              <a:rPr lang="en-US" altLang="en-US" sz="2800" dirty="0"/>
              <a:t>∆</a:t>
            </a:r>
            <a:r>
              <a:rPr lang="en-US" altLang="en-US" sz="2800" smtClean="0"/>
              <a:t>ADC </a:t>
            </a:r>
            <a:r>
              <a:rPr lang="en-US" altLang="en-US" sz="2800" smtClean="0"/>
              <a:t>(c </a:t>
            </a:r>
            <a:r>
              <a:rPr lang="en-US" altLang="en-US" sz="2800" dirty="0" smtClean="0"/>
              <a:t>– g </a:t>
            </a:r>
            <a:r>
              <a:rPr lang="en-US" altLang="en-US" sz="2800" smtClean="0"/>
              <a:t>– </a:t>
            </a:r>
            <a:r>
              <a:rPr lang="en-US" altLang="en-US" sz="2800" smtClean="0"/>
              <a:t>c) </a:t>
            </a:r>
            <a:endParaRPr lang="en-US" altLang="en-US" sz="28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11" y="3394869"/>
            <a:ext cx="2373872" cy="58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Tm="49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4" name="Text Box 78"/>
          <p:cNvSpPr txBox="1">
            <a:spLocks noChangeArrowheads="1"/>
          </p:cNvSpPr>
          <p:nvPr/>
        </p:nvSpPr>
        <p:spPr bwMode="auto">
          <a:xfrm>
            <a:off x="87312" y="1397000"/>
            <a:ext cx="10733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u="sng">
                <a:solidFill>
                  <a:srgbClr val="0000FF"/>
                </a:solidFill>
              </a:rPr>
              <a:t>Bài </a:t>
            </a:r>
            <a:r>
              <a:rPr lang="en-US" altLang="en-US" sz="2800" b="1" u="sng" smtClean="0">
                <a:solidFill>
                  <a:srgbClr val="0000FF"/>
                </a:solidFill>
              </a:rPr>
              <a:t>tập 1:</a:t>
            </a:r>
            <a:r>
              <a:rPr lang="en-US" altLang="en-US" sz="2800" b="1" smtClean="0"/>
              <a:t> </a:t>
            </a:r>
            <a:r>
              <a:rPr lang="en-US" altLang="en-US" sz="2800" b="1"/>
              <a:t>Trên mỗi hình vẽ sau có tam giác nào bằng nhau ? Vì sao ?</a:t>
            </a:r>
            <a:endParaRPr lang="en-US" altLang="en-US" sz="2800" b="1"/>
          </a:p>
        </p:txBody>
      </p:sp>
      <p:pic>
        <p:nvPicPr>
          <p:cNvPr id="11267" name="Picture 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2162175" cy="317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79725"/>
            <a:ext cx="347662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 Box 86"/>
          <p:cNvSpPr txBox="1">
            <a:spLocks noChangeArrowheads="1"/>
          </p:cNvSpPr>
          <p:nvPr/>
        </p:nvSpPr>
        <p:spPr bwMode="auto">
          <a:xfrm>
            <a:off x="2362200" y="5449887"/>
            <a:ext cx="144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Hình b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0" y="406400"/>
            <a:ext cx="969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Vẽ tam giác biết hai cạnh và góc xen giữa</a:t>
            </a: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góc – cạnh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6" name="Text Box 75"/>
          <p:cNvSpPr txBox="1">
            <a:spLocks noChangeArrowheads="1"/>
          </p:cNvSpPr>
          <p:nvPr/>
        </p:nvSpPr>
        <p:spPr bwMode="auto">
          <a:xfrm>
            <a:off x="19050" y="838200"/>
            <a:ext cx="7194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 Trường hợp bằng nhau cạnh – góc - cạnh</a:t>
            </a:r>
            <a:endParaRPr lang="en-US" altLang="en-US" sz="28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ransition advTm="4421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4" name="Text Box 78"/>
          <p:cNvSpPr txBox="1">
            <a:spLocks noChangeArrowheads="1"/>
          </p:cNvSpPr>
          <p:nvPr/>
        </p:nvSpPr>
        <p:spPr bwMode="auto">
          <a:xfrm>
            <a:off x="87312" y="1397000"/>
            <a:ext cx="10733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u="sng">
                <a:solidFill>
                  <a:srgbClr val="0000FF"/>
                </a:solidFill>
              </a:rPr>
              <a:t>Bài </a:t>
            </a:r>
            <a:r>
              <a:rPr lang="en-US" altLang="en-US" sz="2800" b="1" u="sng" smtClean="0">
                <a:solidFill>
                  <a:srgbClr val="0000FF"/>
                </a:solidFill>
              </a:rPr>
              <a:t>tập 1:</a:t>
            </a:r>
            <a:r>
              <a:rPr lang="en-US" altLang="en-US" sz="2800" b="1" smtClean="0"/>
              <a:t> </a:t>
            </a:r>
            <a:r>
              <a:rPr lang="en-US" altLang="en-US" sz="2800" b="1"/>
              <a:t>Trên mỗi hình vẽ sau có tam giác nào bằng nhau ? Vì sao ?</a:t>
            </a:r>
            <a:endParaRPr lang="en-US" altLang="en-US" sz="2800" b="1"/>
          </a:p>
        </p:txBody>
      </p:sp>
      <p:pic>
        <p:nvPicPr>
          <p:cNvPr id="11267" name="Picture 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2162175" cy="317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79725"/>
            <a:ext cx="347662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 Box 86"/>
          <p:cNvSpPr txBox="1">
            <a:spLocks noChangeArrowheads="1"/>
          </p:cNvSpPr>
          <p:nvPr/>
        </p:nvSpPr>
        <p:spPr bwMode="auto">
          <a:xfrm>
            <a:off x="2362200" y="5449887"/>
            <a:ext cx="144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Hình b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0" y="406400"/>
            <a:ext cx="969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Vẽ tam giác biết hai cạnh và góc xen giữa</a:t>
            </a: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góc – cạnh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6" name="Text Box 75"/>
          <p:cNvSpPr txBox="1">
            <a:spLocks noChangeArrowheads="1"/>
          </p:cNvSpPr>
          <p:nvPr/>
        </p:nvSpPr>
        <p:spPr bwMode="auto">
          <a:xfrm>
            <a:off x="19050" y="838200"/>
            <a:ext cx="7194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 Trường hợp bằng nhau cạnh – góc - cạnh</a:t>
            </a:r>
            <a:endParaRPr lang="en-US" altLang="en-US" sz="2800" b="1" u="sng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35928" y="2819400"/>
            <a:ext cx="2760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 dirty="0"/>
              <a:t>A</a:t>
            </a:r>
            <a:r>
              <a:rPr lang="en-US" altLang="vi-VN" sz="3000" dirty="0" smtClean="0"/>
              <a:t>C </a:t>
            </a:r>
            <a:r>
              <a:rPr lang="en-US" altLang="vi-VN" sz="3000"/>
              <a:t>= </a:t>
            </a:r>
            <a:r>
              <a:rPr lang="en-US" altLang="vi-VN" sz="3000" smtClean="0"/>
              <a:t>DF (gt)</a:t>
            </a:r>
            <a:endParaRPr lang="en-US" altLang="vi-VN" sz="3000" dirty="0"/>
          </a:p>
        </p:txBody>
      </p:sp>
      <p:sp>
        <p:nvSpPr>
          <p:cNvPr id="15" name="Rectangle 14"/>
          <p:cNvSpPr/>
          <p:nvPr/>
        </p:nvSpPr>
        <p:spPr>
          <a:xfrm>
            <a:off x="6629400" y="4006711"/>
            <a:ext cx="2667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 dirty="0" smtClean="0"/>
              <a:t>AB </a:t>
            </a:r>
            <a:r>
              <a:rPr lang="en-US" altLang="vi-VN" sz="3000" smtClean="0"/>
              <a:t>= </a:t>
            </a:r>
            <a:r>
              <a:rPr lang="en-US" altLang="vi-VN" sz="3000" smtClean="0"/>
              <a:t>DE (gt)</a:t>
            </a:r>
            <a:endParaRPr lang="en-US" altLang="vi-VN" sz="3000" dirty="0"/>
          </a:p>
        </p:txBody>
      </p:sp>
      <p:sp>
        <p:nvSpPr>
          <p:cNvPr id="16" name="Rectangle 15"/>
          <p:cNvSpPr/>
          <p:nvPr/>
        </p:nvSpPr>
        <p:spPr>
          <a:xfrm>
            <a:off x="6040629" y="2286000"/>
            <a:ext cx="44749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 dirty="0" smtClean="0"/>
              <a:t> </a:t>
            </a:r>
            <a:r>
              <a:rPr lang="en-US" altLang="vi-VN" sz="3000" dirty="0" err="1" smtClean="0"/>
              <a:t>Xét</a:t>
            </a:r>
            <a:r>
              <a:rPr lang="en-US" altLang="vi-VN" sz="3000" dirty="0" smtClean="0"/>
              <a:t> </a:t>
            </a:r>
            <a:r>
              <a:rPr lang="en-US" altLang="en-US" sz="3000" dirty="0" smtClean="0"/>
              <a:t>∆</a:t>
            </a:r>
            <a:r>
              <a:rPr lang="en-US" altLang="en-US" sz="3000" dirty="0"/>
              <a:t>ABC 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và</a:t>
            </a:r>
            <a:r>
              <a:rPr lang="en-US" altLang="vi-VN" sz="3000" dirty="0" smtClean="0"/>
              <a:t>  </a:t>
            </a:r>
            <a:r>
              <a:rPr lang="en-US" altLang="en-US" sz="3000" smtClean="0"/>
              <a:t>∆</a:t>
            </a:r>
            <a:r>
              <a:rPr lang="en-US" altLang="en-US" sz="3000" smtClean="0"/>
              <a:t>DEF </a:t>
            </a:r>
            <a:r>
              <a:rPr lang="en-US" altLang="en-US" sz="3000" smtClean="0"/>
              <a:t>có: </a:t>
            </a:r>
            <a:endParaRPr lang="en-US" sz="3000" dirty="0"/>
          </a:p>
        </p:txBody>
      </p:sp>
      <p:sp>
        <p:nvSpPr>
          <p:cNvPr id="17" name="Rectangle 16"/>
          <p:cNvSpPr/>
          <p:nvPr/>
        </p:nvSpPr>
        <p:spPr>
          <a:xfrm>
            <a:off x="5922070" y="4734580"/>
            <a:ext cx="5431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000" smtClean="0"/>
              <a:t>Vậy</a:t>
            </a:r>
            <a:r>
              <a:rPr lang="en-US" altLang="en-US" sz="3000" b="1" smtClean="0"/>
              <a:t> </a:t>
            </a:r>
            <a:r>
              <a:rPr lang="en-US" altLang="en-US" sz="3000" dirty="0"/>
              <a:t>∆ABC  </a:t>
            </a:r>
            <a:r>
              <a:rPr lang="en-US" altLang="en-US" sz="3000" dirty="0" smtClean="0"/>
              <a:t>=</a:t>
            </a:r>
            <a:r>
              <a:rPr lang="en-US" altLang="vi-VN" sz="3000" dirty="0" smtClean="0"/>
              <a:t>  </a:t>
            </a:r>
            <a:r>
              <a:rPr lang="en-US" altLang="en-US" sz="3000" dirty="0" smtClean="0"/>
              <a:t>∆DEF ( c – g – c)</a:t>
            </a:r>
            <a:endParaRPr lang="en-US" altLang="en-US" sz="3000" b="1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07" y="3352800"/>
            <a:ext cx="2878193" cy="56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advTm="442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ChangeArrowheads="1"/>
          </p:cNvSpPr>
          <p:nvPr/>
        </p:nvSpPr>
        <p:spPr bwMode="auto">
          <a:xfrm>
            <a:off x="812800" y="-76200"/>
            <a:ext cx="2872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>
                <a:cs typeface="Times New Roman" panose="02020603050405020304" pitchFamily="18" charset="0"/>
              </a:rPr>
              <a:t> </a:t>
            </a:r>
            <a:endParaRPr lang="en-US" altLang="en-US" sz="3200" b="1">
              <a:cs typeface="Times New Roman" panose="02020603050405020304" pitchFamily="18" charset="0"/>
            </a:endParaRPr>
          </a:p>
        </p:txBody>
      </p:sp>
      <p:sp>
        <p:nvSpPr>
          <p:cNvPr id="38916" name="Date Placeholder 75"/>
          <p:cNvSpPr txBox="1">
            <a:spLocks noGrp="1"/>
          </p:cNvSpPr>
          <p:nvPr/>
        </p:nvSpPr>
        <p:spPr bwMode="auto">
          <a:xfrm>
            <a:off x="609600" y="6492876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200">
              <a:solidFill>
                <a:srgbClr val="045C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8" name="Text Box 48"/>
          <p:cNvSpPr txBox="1">
            <a:spLocks noChangeArrowheads="1"/>
          </p:cNvSpPr>
          <p:nvPr/>
        </p:nvSpPr>
        <p:spPr bwMode="auto">
          <a:xfrm>
            <a:off x="7247467" y="1604963"/>
            <a:ext cx="3937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 Box 2452"/>
          <p:cNvSpPr txBox="1">
            <a:spLocks noChangeArrowheads="1"/>
          </p:cNvSpPr>
          <p:nvPr/>
        </p:nvSpPr>
        <p:spPr bwMode="auto">
          <a:xfrm>
            <a:off x="175146" y="1219200"/>
            <a:ext cx="11887200" cy="1015663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dirty="0">
                <a:solidFill>
                  <a:srgbClr val="1E0E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dirty="0">
              <a:solidFill>
                <a:srgbClr val="1E0E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16" name="AutoShape 52"/>
          <p:cNvSpPr>
            <a:spLocks noChangeArrowheads="1"/>
          </p:cNvSpPr>
          <p:nvPr/>
        </p:nvSpPr>
        <p:spPr bwMode="auto">
          <a:xfrm>
            <a:off x="2743200" y="599728"/>
            <a:ext cx="6705600" cy="2248853"/>
          </a:xfrm>
          <a:prstGeom prst="cloudCallout">
            <a:avLst>
              <a:gd name="adj1" fmla="val -7385"/>
              <a:gd name="adj2" fmla="val 92356"/>
            </a:avLst>
          </a:prstGeom>
          <a:solidFill>
            <a:schemeClr val="accent5">
              <a:lumMod val="75000"/>
            </a:schemeClr>
          </a:solidFill>
          <a:ln w="9525" algn="ctr">
            <a:solidFill>
              <a:schemeClr val="accent6">
                <a:lumMod val="40000"/>
                <a:lumOff val="60000"/>
              </a:schemeClr>
            </a:solidFill>
            <a:rou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0000CC"/>
                </a:solidFill>
                <a:cs typeface="Times New Roman" panose="02020603050405020304" pitchFamily="18" charset="0"/>
              </a:rPr>
              <a:t>Hai tam giác vuông bằng nhau </a:t>
            </a:r>
            <a:r>
              <a:rPr lang="en-US" altLang="en-US" sz="3000" b="1" smtClean="0">
                <a:solidFill>
                  <a:srgbClr val="0000CC"/>
                </a:solidFill>
                <a:cs typeface="Times New Roman" panose="02020603050405020304" pitchFamily="18" charset="0"/>
              </a:rPr>
              <a:t>theo trường hợp </a:t>
            </a:r>
            <a:r>
              <a:rPr lang="en-US" altLang="en-US" sz="30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cạnh – góc – cạnh</a:t>
            </a:r>
            <a:endParaRPr lang="en-US" altLang="en-US" sz="30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góc – cạnh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75"/>
          <p:cNvSpPr txBox="1">
            <a:spLocks noChangeArrowheads="1"/>
          </p:cNvSpPr>
          <p:nvPr/>
        </p:nvSpPr>
        <p:spPr bwMode="auto">
          <a:xfrm>
            <a:off x="19050" y="609600"/>
            <a:ext cx="71945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3. Hệ quả:</a:t>
            </a:r>
            <a:endParaRPr lang="en-US" altLang="en-US" sz="30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449078"/>
            <a:ext cx="2162175" cy="317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119003"/>
            <a:ext cx="347662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86"/>
          <p:cNvSpPr txBox="1">
            <a:spLocks noChangeArrowheads="1"/>
          </p:cNvSpPr>
          <p:nvPr/>
        </p:nvSpPr>
        <p:spPr bwMode="auto">
          <a:xfrm>
            <a:off x="5576887" y="6334125"/>
            <a:ext cx="144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Hình b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16" name="Text Box 112"/>
          <p:cNvSpPr txBox="1">
            <a:spLocks noChangeArrowheads="1"/>
          </p:cNvSpPr>
          <p:nvPr/>
        </p:nvSpPr>
        <p:spPr bwMode="auto">
          <a:xfrm>
            <a:off x="0" y="2531633"/>
            <a:ext cx="3171825" cy="892552"/>
          </a:xfrm>
          <a:prstGeom prst="rect">
            <a:avLst/>
          </a:prstGeom>
          <a:solidFill>
            <a:srgbClr val="66FF33"/>
          </a:solidFill>
          <a:ln w="9525">
            <a:solidFill>
              <a:srgbClr val="FF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Hai</a:t>
            </a:r>
            <a:r>
              <a:rPr lang="en-US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cạnh</a:t>
            </a:r>
            <a:r>
              <a:rPr lang="en-US" altLang="en-US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góc vuông </a:t>
            </a:r>
            <a:r>
              <a:rPr lang="en-US" altLang="en-US" sz="2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của</a:t>
            </a:r>
            <a:r>
              <a:rPr lang="en-US" altLang="en-US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∆</a:t>
            </a:r>
            <a:r>
              <a:rPr lang="en-US" altLang="en-US" sz="2600" b="1" dirty="0">
                <a:solidFill>
                  <a:srgbClr val="FF0000"/>
                </a:solidFill>
              </a:rPr>
              <a:t>ABC </a:t>
            </a:r>
            <a:endParaRPr lang="en-US" altLang="en-US" sz="2600" b="1" dirty="0">
              <a:solidFill>
                <a:srgbClr val="FF0000"/>
              </a:solidFill>
            </a:endParaRPr>
          </a:p>
        </p:txBody>
      </p:sp>
      <p:sp>
        <p:nvSpPr>
          <p:cNvPr id="17" name="Text Box 113"/>
          <p:cNvSpPr txBox="1">
            <a:spLocks noChangeArrowheads="1"/>
          </p:cNvSpPr>
          <p:nvPr/>
        </p:nvSpPr>
        <p:spPr bwMode="auto">
          <a:xfrm>
            <a:off x="4419600" y="2531633"/>
            <a:ext cx="3126383" cy="892552"/>
          </a:xfrm>
          <a:prstGeom prst="rect">
            <a:avLst/>
          </a:prstGeom>
          <a:solidFill>
            <a:srgbClr val="66FF33"/>
          </a:solidFill>
          <a:ln w="9525">
            <a:solidFill>
              <a:srgbClr val="FF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Hai</a:t>
            </a:r>
            <a:r>
              <a:rPr lang="en-US" alt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cạnh</a:t>
            </a:r>
            <a:r>
              <a:rPr lang="en-US" alt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góc vuông</a:t>
            </a:r>
            <a:r>
              <a:rPr lang="en-US" altLang="en-US" sz="2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err="1">
                <a:effectLst>
                  <a:outerShdw blurRad="38100" dist="38100" dir="2700000" algn="tl">
                    <a:srgbClr val="000000"/>
                  </a:outerShdw>
                </a:effectLst>
              </a:rPr>
              <a:t>của</a:t>
            </a:r>
            <a:r>
              <a:rPr lang="en-US" altLang="en-US" sz="2600" b="1" smtClean="0"/>
              <a:t> </a:t>
            </a:r>
            <a:r>
              <a:rPr lang="en-US" altLang="en-US" sz="2600" b="1" smtClean="0">
                <a:solidFill>
                  <a:srgbClr val="FF0000"/>
                </a:solidFill>
              </a:rPr>
              <a:t>∆</a:t>
            </a:r>
            <a:r>
              <a:rPr lang="en-US" altLang="en-US" sz="2600" b="1" smtClean="0">
                <a:solidFill>
                  <a:srgbClr val="FF0000"/>
                </a:solidFill>
              </a:rPr>
              <a:t>DEF</a:t>
            </a:r>
            <a:endParaRPr lang="en-US" altLang="en-US" sz="2600" b="1" dirty="0">
              <a:solidFill>
                <a:srgbClr val="FF0000"/>
              </a:solidFill>
            </a:endParaRPr>
          </a:p>
        </p:txBody>
      </p:sp>
      <p:sp>
        <p:nvSpPr>
          <p:cNvPr id="18" name="Text Box 115"/>
          <p:cNvSpPr txBox="1">
            <a:spLocks noChangeArrowheads="1"/>
          </p:cNvSpPr>
          <p:nvPr/>
        </p:nvSpPr>
        <p:spPr bwMode="auto">
          <a:xfrm>
            <a:off x="7543800" y="2760233"/>
            <a:ext cx="1219200" cy="492443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16"/>
          <p:cNvSpPr txBox="1">
            <a:spLocks noChangeArrowheads="1"/>
          </p:cNvSpPr>
          <p:nvPr/>
        </p:nvSpPr>
        <p:spPr bwMode="auto">
          <a:xfrm>
            <a:off x="8785413" y="2536448"/>
            <a:ext cx="3276600" cy="892552"/>
          </a:xfrm>
          <a:prstGeom prst="rect">
            <a:avLst/>
          </a:prstGeom>
          <a:solidFill>
            <a:srgbClr val="FFFF00"/>
          </a:solidFill>
          <a:ln w="9525">
            <a:solidFill>
              <a:srgbClr val="00FF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∆ABC </a:t>
            </a:r>
            <a:r>
              <a:rPr lang="en-US" altLang="en-US" sz="2600" b="1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∆DEF   (c – g – c)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15"/>
          <p:cNvSpPr txBox="1">
            <a:spLocks noChangeArrowheads="1"/>
          </p:cNvSpPr>
          <p:nvPr/>
        </p:nvSpPr>
        <p:spPr bwMode="auto">
          <a:xfrm>
            <a:off x="3160126" y="2760233"/>
            <a:ext cx="1259474" cy="492443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Tm="78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6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4" grpId="0" animBg="1"/>
      <p:bldP spid="36916" grpId="0" animBg="1"/>
      <p:bldP spid="36916" grpId="1" animBg="1"/>
      <p:bldP spid="24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506372" y="2664729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3888257" y="1828800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303" name="AutoShape 3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1295400" y="1905000"/>
            <a:ext cx="1676400" cy="1295400"/>
          </a:xfrm>
          <a:prstGeom prst="actionButtonHome">
            <a:avLst/>
          </a:prstGeom>
          <a:solidFill>
            <a:schemeClr val="hlink"/>
          </a:solidFill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228600" y="287314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A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2294" name="Text Box 34"/>
          <p:cNvSpPr txBox="1">
            <a:spLocks noChangeArrowheads="1"/>
          </p:cNvSpPr>
          <p:nvPr/>
        </p:nvSpPr>
        <p:spPr bwMode="auto">
          <a:xfrm>
            <a:off x="4154957" y="195103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B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 rot="21084619" flipV="1">
            <a:off x="617394" y="2574148"/>
            <a:ext cx="3479284" cy="332896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2492375" y="3038535"/>
            <a:ext cx="4381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2057400" y="3596075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Line 28"/>
          <p:cNvSpPr>
            <a:spLocks noChangeShapeType="1"/>
          </p:cNvSpPr>
          <p:nvPr/>
        </p:nvSpPr>
        <p:spPr bwMode="auto">
          <a:xfrm rot="21084619">
            <a:off x="790121" y="2874043"/>
            <a:ext cx="3884377" cy="172712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" name="Line 44"/>
          <p:cNvSpPr>
            <a:spLocks noChangeShapeType="1"/>
          </p:cNvSpPr>
          <p:nvPr/>
        </p:nvSpPr>
        <p:spPr bwMode="auto">
          <a:xfrm flipH="1">
            <a:off x="1647825" y="3388738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2" name="Line 45"/>
          <p:cNvSpPr>
            <a:spLocks noChangeShapeType="1"/>
          </p:cNvSpPr>
          <p:nvPr/>
        </p:nvSpPr>
        <p:spPr bwMode="auto">
          <a:xfrm flipH="1">
            <a:off x="3505200" y="3889068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3" name="Line 29"/>
          <p:cNvSpPr>
            <a:spLocks noChangeShapeType="1"/>
          </p:cNvSpPr>
          <p:nvPr/>
        </p:nvSpPr>
        <p:spPr bwMode="auto">
          <a:xfrm rot="21084619" flipV="1">
            <a:off x="1104145" y="2558725"/>
            <a:ext cx="3133688" cy="23256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5" name="Line 47"/>
          <p:cNvSpPr>
            <a:spLocks noChangeShapeType="1"/>
          </p:cNvSpPr>
          <p:nvPr/>
        </p:nvSpPr>
        <p:spPr bwMode="auto">
          <a:xfrm>
            <a:off x="2123711" y="413385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>
            <a:off x="2106459" y="41910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51"/>
          <p:cNvSpPr>
            <a:spLocks noChangeShapeType="1"/>
          </p:cNvSpPr>
          <p:nvPr/>
        </p:nvSpPr>
        <p:spPr bwMode="auto">
          <a:xfrm>
            <a:off x="3429000" y="2861632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52"/>
          <p:cNvSpPr>
            <a:spLocks noChangeShapeType="1"/>
          </p:cNvSpPr>
          <p:nvPr/>
        </p:nvSpPr>
        <p:spPr bwMode="auto">
          <a:xfrm>
            <a:off x="3371850" y="2909257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27"/>
          <p:cNvSpPr>
            <a:spLocks noChangeShapeType="1"/>
          </p:cNvSpPr>
          <p:nvPr/>
        </p:nvSpPr>
        <p:spPr bwMode="auto">
          <a:xfrm rot="21084619" flipV="1">
            <a:off x="1266534" y="4583651"/>
            <a:ext cx="3560184" cy="2444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990600" y="5029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4648200" y="4267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52400" y="0"/>
            <a:ext cx="1173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70C0"/>
                </a:solidFill>
              </a:rPr>
              <a:t>Bài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tập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pl-PL" sz="2800" b="1" dirty="0" smtClean="0">
                <a:solidFill>
                  <a:srgbClr val="FF0000"/>
                </a:solidFill>
              </a:rPr>
              <a:t>Đo </a:t>
            </a:r>
            <a:r>
              <a:rPr lang="pl-PL" sz="2800" b="1" dirty="0">
                <a:solidFill>
                  <a:srgbClr val="FF0000"/>
                </a:solidFill>
              </a:rPr>
              <a:t>khoảng cách giữa hai điểm A, B bị chắn bởi một </a:t>
            </a:r>
            <a:r>
              <a:rPr lang="en-US" sz="2800" b="1" dirty="0" err="1">
                <a:solidFill>
                  <a:srgbClr val="FF0000"/>
                </a:solidFill>
              </a:rPr>
              <a:t>tòa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736" y="609600"/>
            <a:ext cx="3027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</a:t>
            </a:r>
            <a:r>
              <a:rPr lang="pl-PL" sz="2800" dirty="0" smtClean="0"/>
              <a:t>a </a:t>
            </a:r>
            <a:r>
              <a:rPr lang="pl-PL" sz="2800" dirty="0"/>
              <a:t>lấy một điểm </a:t>
            </a:r>
            <a:r>
              <a:rPr lang="pl-PL" sz="2800" dirty="0" smtClean="0"/>
              <a:t>C</a:t>
            </a:r>
            <a:r>
              <a:rPr lang="en-US" sz="2800" dirty="0" smtClean="0"/>
              <a:t> 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276600" y="596007"/>
            <a:ext cx="5366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/>
              <a:t>Trên tia AC lấy N sao cho CN </a:t>
            </a:r>
            <a:r>
              <a:rPr lang="pl-PL" sz="2800"/>
              <a:t>= </a:t>
            </a:r>
            <a:r>
              <a:rPr lang="en-US" sz="2800" smtClean="0"/>
              <a:t>AC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95700" y="1148742"/>
            <a:ext cx="8328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</a:t>
            </a:r>
            <a:r>
              <a:rPr lang="pl-PL" sz="2800" dirty="0" smtClean="0"/>
              <a:t>rên </a:t>
            </a:r>
            <a:r>
              <a:rPr lang="pl-PL" sz="2800" dirty="0"/>
              <a:t>tia BC lấy điểm M sao cho CM </a:t>
            </a:r>
            <a:r>
              <a:rPr lang="pl-PL" sz="2800"/>
              <a:t>= </a:t>
            </a:r>
            <a:r>
              <a:rPr lang="en-US" sz="2800" smtClean="0"/>
              <a:t>BC</a:t>
            </a:r>
            <a:r>
              <a:rPr lang="pl-PL" sz="2800" smtClean="0"/>
              <a:t> </a:t>
            </a:r>
            <a:r>
              <a:rPr lang="pl-PL" sz="2800" dirty="0"/>
              <a:t>(như hình vẽ)</a:t>
            </a:r>
            <a:endParaRPr lang="en-US" sz="2800" dirty="0"/>
          </a:p>
        </p:txBody>
      </p:sp>
      <p:sp>
        <p:nvSpPr>
          <p:cNvPr id="58" name="Text Box 42"/>
          <p:cNvSpPr txBox="1">
            <a:spLocks noChangeArrowheads="1"/>
          </p:cNvSpPr>
          <p:nvPr/>
        </p:nvSpPr>
        <p:spPr bwMode="auto">
          <a:xfrm>
            <a:off x="4585648" y="3630304"/>
            <a:ext cx="685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1174268" y="4572000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" name="Text Box 41"/>
          <p:cNvSpPr txBox="1">
            <a:spLocks noChangeArrowheads="1"/>
          </p:cNvSpPr>
          <p:nvPr/>
        </p:nvSpPr>
        <p:spPr bwMode="auto">
          <a:xfrm rot="20659583">
            <a:off x="2516989" y="4271112"/>
            <a:ext cx="111098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dirty="0" smtClean="0">
                <a:latin typeface="Times New Roman" panose="02020603050405020304" pitchFamily="18" charset="0"/>
              </a:rPr>
              <a:t>30m</a:t>
            </a:r>
            <a:endParaRPr lang="en-US" altLang="en-US" sz="2500" b="1" dirty="0">
              <a:latin typeface="Times New Roman" panose="02020603050405020304" pitchFamily="18" charset="0"/>
            </a:endParaRPr>
          </a:p>
        </p:txBody>
      </p:sp>
      <p:sp>
        <p:nvSpPr>
          <p:cNvPr id="53" name="Text Box 41"/>
          <p:cNvSpPr txBox="1">
            <a:spLocks noChangeArrowheads="1"/>
          </p:cNvSpPr>
          <p:nvPr/>
        </p:nvSpPr>
        <p:spPr bwMode="auto">
          <a:xfrm rot="20659583">
            <a:off x="1983883" y="2107467"/>
            <a:ext cx="649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37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9" grpId="0" bldLvl="0" animBg="1"/>
      <p:bldP spid="54290" grpId="0" bldLvl="0" animBg="1"/>
      <p:bldP spid="54303" grpId="0" bldLvl="0" animBg="1"/>
      <p:bldP spid="12293" grpId="0" bldLvl="0" animBg="1"/>
      <p:bldP spid="12294" grpId="0" bldLvl="0" animBg="1"/>
      <p:bldP spid="35" grpId="0" bldLvl="0" animBg="1"/>
      <p:bldP spid="36" grpId="0" bldLvl="0" animBg="1"/>
      <p:bldP spid="37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/>
      <p:bldP spid="4" grpId="0"/>
      <p:bldP spid="5" grpId="0"/>
      <p:bldP spid="6" grpId="0"/>
      <p:bldP spid="58" grpId="0" bldLvl="0" animBg="1"/>
      <p:bldP spid="59" grpId="0" bldLvl="0" animBg="1"/>
      <p:bldP spid="60" grpId="0" bldLvl="0" animBg="1"/>
      <p:bldP spid="5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506372" y="2664729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3888257" y="1828800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303" name="AutoShape 3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1295400" y="1905000"/>
            <a:ext cx="1676400" cy="1295400"/>
          </a:xfrm>
          <a:prstGeom prst="actionButtonHome">
            <a:avLst/>
          </a:prstGeom>
          <a:solidFill>
            <a:schemeClr val="hlink"/>
          </a:solidFill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228600" y="287314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A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2294" name="Text Box 34"/>
          <p:cNvSpPr txBox="1">
            <a:spLocks noChangeArrowheads="1"/>
          </p:cNvSpPr>
          <p:nvPr/>
        </p:nvSpPr>
        <p:spPr bwMode="auto">
          <a:xfrm>
            <a:off x="4154957" y="195103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B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 rot="21084619" flipV="1">
            <a:off x="617394" y="2574148"/>
            <a:ext cx="3479284" cy="332896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2492375" y="3038535"/>
            <a:ext cx="4381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2057400" y="3596075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Line 28"/>
          <p:cNvSpPr>
            <a:spLocks noChangeShapeType="1"/>
          </p:cNvSpPr>
          <p:nvPr/>
        </p:nvSpPr>
        <p:spPr bwMode="auto">
          <a:xfrm rot="21084619">
            <a:off x="790121" y="2874043"/>
            <a:ext cx="3884377" cy="172712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" name="Line 44"/>
          <p:cNvSpPr>
            <a:spLocks noChangeShapeType="1"/>
          </p:cNvSpPr>
          <p:nvPr/>
        </p:nvSpPr>
        <p:spPr bwMode="auto">
          <a:xfrm flipH="1">
            <a:off x="1647825" y="3388738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2" name="Line 45"/>
          <p:cNvSpPr>
            <a:spLocks noChangeShapeType="1"/>
          </p:cNvSpPr>
          <p:nvPr/>
        </p:nvSpPr>
        <p:spPr bwMode="auto">
          <a:xfrm flipH="1">
            <a:off x="3505200" y="3889068"/>
            <a:ext cx="152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3" name="Line 29"/>
          <p:cNvSpPr>
            <a:spLocks noChangeShapeType="1"/>
          </p:cNvSpPr>
          <p:nvPr/>
        </p:nvSpPr>
        <p:spPr bwMode="auto">
          <a:xfrm rot="21084619" flipV="1">
            <a:off x="1104145" y="2558725"/>
            <a:ext cx="3133688" cy="23256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5" name="Line 47"/>
          <p:cNvSpPr>
            <a:spLocks noChangeShapeType="1"/>
          </p:cNvSpPr>
          <p:nvPr/>
        </p:nvSpPr>
        <p:spPr bwMode="auto">
          <a:xfrm>
            <a:off x="2123711" y="413385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>
            <a:off x="2106459" y="4191000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51"/>
          <p:cNvSpPr>
            <a:spLocks noChangeShapeType="1"/>
          </p:cNvSpPr>
          <p:nvPr/>
        </p:nvSpPr>
        <p:spPr bwMode="auto">
          <a:xfrm>
            <a:off x="3429000" y="2861632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52"/>
          <p:cNvSpPr>
            <a:spLocks noChangeShapeType="1"/>
          </p:cNvSpPr>
          <p:nvPr/>
        </p:nvSpPr>
        <p:spPr bwMode="auto">
          <a:xfrm>
            <a:off x="3371850" y="2909257"/>
            <a:ext cx="1524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27"/>
          <p:cNvSpPr>
            <a:spLocks noChangeShapeType="1"/>
          </p:cNvSpPr>
          <p:nvPr/>
        </p:nvSpPr>
        <p:spPr bwMode="auto">
          <a:xfrm rot="21084619" flipV="1">
            <a:off x="1266534" y="4583651"/>
            <a:ext cx="3560184" cy="2444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990600" y="5029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4648200" y="4267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52400" y="0"/>
            <a:ext cx="1173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70C0"/>
                </a:solidFill>
              </a:rPr>
              <a:t>Bài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tập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pl-PL" sz="2800" b="1" dirty="0" smtClean="0">
                <a:solidFill>
                  <a:srgbClr val="FF0000"/>
                </a:solidFill>
              </a:rPr>
              <a:t>Đo </a:t>
            </a:r>
            <a:r>
              <a:rPr lang="pl-PL" sz="2800" b="1" dirty="0">
                <a:solidFill>
                  <a:srgbClr val="FF0000"/>
                </a:solidFill>
              </a:rPr>
              <a:t>khoảng cách giữa hai điểm A, B bị chắn bởi một </a:t>
            </a:r>
            <a:r>
              <a:rPr lang="en-US" sz="2800" b="1" dirty="0" err="1">
                <a:solidFill>
                  <a:srgbClr val="FF0000"/>
                </a:solidFill>
              </a:rPr>
              <a:t>tòa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736" y="609600"/>
            <a:ext cx="3027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</a:t>
            </a:r>
            <a:r>
              <a:rPr lang="pl-PL" sz="2800" dirty="0" smtClean="0"/>
              <a:t>a </a:t>
            </a:r>
            <a:r>
              <a:rPr lang="pl-PL" sz="2800" dirty="0"/>
              <a:t>lấy một điểm </a:t>
            </a:r>
            <a:r>
              <a:rPr lang="pl-PL" sz="2800" dirty="0" smtClean="0"/>
              <a:t>C</a:t>
            </a:r>
            <a:r>
              <a:rPr lang="en-US" sz="2800" dirty="0" smtClean="0"/>
              <a:t> 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276600" y="596007"/>
            <a:ext cx="5366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/>
              <a:t>Trên tia AC lấy N sao cho CN </a:t>
            </a:r>
            <a:r>
              <a:rPr lang="pl-PL" sz="2800"/>
              <a:t>= </a:t>
            </a:r>
            <a:r>
              <a:rPr lang="en-US" sz="2800" smtClean="0"/>
              <a:t>AC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95700" y="1148742"/>
            <a:ext cx="8328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</a:t>
            </a:r>
            <a:r>
              <a:rPr lang="pl-PL" sz="2800" dirty="0" smtClean="0"/>
              <a:t>rên </a:t>
            </a:r>
            <a:r>
              <a:rPr lang="pl-PL" sz="2800" dirty="0"/>
              <a:t>tia BC lấy điểm M sao cho CM </a:t>
            </a:r>
            <a:r>
              <a:rPr lang="pl-PL" sz="2800"/>
              <a:t>= </a:t>
            </a:r>
            <a:r>
              <a:rPr lang="en-US" sz="2800" smtClean="0"/>
              <a:t>BC</a:t>
            </a:r>
            <a:r>
              <a:rPr lang="pl-PL" sz="2800" smtClean="0"/>
              <a:t> </a:t>
            </a:r>
            <a:r>
              <a:rPr lang="pl-PL" sz="2800" dirty="0"/>
              <a:t>(như hình vẽ)</a:t>
            </a:r>
            <a:endParaRPr lang="en-US" sz="2800" dirty="0"/>
          </a:p>
        </p:txBody>
      </p:sp>
      <p:sp>
        <p:nvSpPr>
          <p:cNvPr id="58" name="Text Box 42"/>
          <p:cNvSpPr txBox="1">
            <a:spLocks noChangeArrowheads="1"/>
          </p:cNvSpPr>
          <p:nvPr/>
        </p:nvSpPr>
        <p:spPr bwMode="auto">
          <a:xfrm>
            <a:off x="4585648" y="3630304"/>
            <a:ext cx="685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1174268" y="4572000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" name="Text Box 41"/>
          <p:cNvSpPr txBox="1">
            <a:spLocks noChangeArrowheads="1"/>
          </p:cNvSpPr>
          <p:nvPr/>
        </p:nvSpPr>
        <p:spPr bwMode="auto">
          <a:xfrm rot="20659583">
            <a:off x="2516989" y="4271112"/>
            <a:ext cx="111098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dirty="0" smtClean="0">
                <a:latin typeface="Times New Roman" panose="02020603050405020304" pitchFamily="18" charset="0"/>
              </a:rPr>
              <a:t>30m</a:t>
            </a:r>
            <a:endParaRPr lang="en-US" altLang="en-US" sz="2500" b="1" dirty="0">
              <a:latin typeface="Times New Roman" panose="02020603050405020304" pitchFamily="18" charset="0"/>
            </a:endParaRPr>
          </a:p>
        </p:txBody>
      </p:sp>
      <p:sp>
        <p:nvSpPr>
          <p:cNvPr id="63" name="AutoShape 52"/>
          <p:cNvSpPr>
            <a:spLocks noChangeArrowheads="1"/>
          </p:cNvSpPr>
          <p:nvPr/>
        </p:nvSpPr>
        <p:spPr bwMode="auto">
          <a:xfrm>
            <a:off x="4648200" y="1426785"/>
            <a:ext cx="7010400" cy="3420130"/>
          </a:xfrm>
          <a:prstGeom prst="cloudCallout">
            <a:avLst>
              <a:gd name="adj1" fmla="val -69313"/>
              <a:gd name="adj2" fmla="val -14549"/>
            </a:avLst>
          </a:prstGeom>
          <a:solidFill>
            <a:srgbClr val="CCFFFF"/>
          </a:solidFill>
          <a:ln w="9525" algn="ctr">
            <a:solidFill>
              <a:srgbClr val="FF0000"/>
            </a:solidFill>
            <a:rou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/>
              <a:t>Nếu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không</a:t>
            </a:r>
            <a:r>
              <a:rPr lang="en-US" altLang="en-US" sz="2800" b="1" dirty="0"/>
              <a:t> </a:t>
            </a:r>
            <a:r>
              <a:rPr lang="en-US" altLang="en-US" sz="2800" b="1" dirty="0" err="1" smtClean="0"/>
              <a:t>đo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trực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tiếp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được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độ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dài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của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đoạn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thẳng</a:t>
            </a:r>
            <a:r>
              <a:rPr lang="en-US" altLang="en-US" sz="2800" b="1" dirty="0" smtClean="0"/>
              <a:t> AB </a:t>
            </a:r>
            <a:r>
              <a:rPr lang="en-US" altLang="en-US" sz="2800" b="1" dirty="0" err="1" smtClean="0"/>
              <a:t>thì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/>
              <a:t>liệu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để</a:t>
            </a:r>
            <a:r>
              <a:rPr lang="en-US" altLang="en-US" sz="2800" b="1" dirty="0"/>
              <a:t> </a:t>
            </a:r>
            <a:r>
              <a:rPr lang="en-US" altLang="en-US" sz="2800" b="1" dirty="0" err="1" smtClean="0"/>
              <a:t>biết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được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/>
              <a:t>khoảng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A </a:t>
            </a:r>
            <a:r>
              <a:rPr lang="en-US" altLang="en-US" sz="2800" b="1" dirty="0" err="1"/>
              <a:t>đến</a:t>
            </a:r>
            <a:r>
              <a:rPr lang="en-US" altLang="en-US" sz="2800" b="1" dirty="0"/>
              <a:t> B </a:t>
            </a:r>
            <a:r>
              <a:rPr lang="en-US" altLang="en-US" sz="2800" b="1" dirty="0" err="1" smtClean="0"/>
              <a:t>trên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mặt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đất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không</a:t>
            </a:r>
            <a:r>
              <a:rPr lang="en-US" altLang="en-US" sz="2800" b="1" dirty="0" smtClean="0"/>
              <a:t> </a:t>
            </a:r>
            <a:r>
              <a:rPr lang="en-US" altLang="en-US" sz="2800" b="1" dirty="0"/>
              <a:t>? </a:t>
            </a:r>
            <a:endParaRPr lang="en-US" altLang="en-US" sz="2800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799388" y="1960563"/>
          <a:ext cx="1198562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" name="Equation" r:id="rId1" imgW="494665" imgH="177800" progId="Equation.DSMT4">
                  <p:embed/>
                </p:oleObj>
              </mc:Choice>
              <mc:Fallback>
                <p:oleObj name="Equation" r:id="rId1" imgW="494665" imgH="177800" progId="Equation.DSMT4">
                  <p:embed/>
                  <p:pic>
                    <p:nvPicPr>
                      <p:cNvPr id="0" name="Picture 114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9388" y="1960563"/>
                        <a:ext cx="1198562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229600" y="2214563"/>
          <a:ext cx="338138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" name="Equation" r:id="rId3" imgW="139700" imgH="203200" progId="Equation.DSMT4">
                  <p:embed/>
                </p:oleObj>
              </mc:Choice>
              <mc:Fallback>
                <p:oleObj name="Equation" r:id="rId3" imgW="139700" imgH="203200" progId="Equation.DSMT4">
                  <p:embed/>
                  <p:pic>
                    <p:nvPicPr>
                      <p:cNvPr id="0" name="Picture 114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2214563"/>
                        <a:ext cx="338138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696200" y="2781300"/>
          <a:ext cx="16621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" name="Equation" r:id="rId5" imgW="685800" imgH="177800" progId="Equation.DSMT4">
                  <p:embed/>
                </p:oleObj>
              </mc:Choice>
              <mc:Fallback>
                <p:oleObj name="Equation" r:id="rId5" imgW="685800" imgH="177800" progId="Equation.DSMT4">
                  <p:embed/>
                  <p:pic>
                    <p:nvPicPr>
                      <p:cNvPr id="0" name="Picture 114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2781300"/>
                        <a:ext cx="16621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305800" y="3035300"/>
          <a:ext cx="33813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" name="Equation" r:id="rId7" imgW="139700" imgH="203200" progId="Equation.DSMT4">
                  <p:embed/>
                </p:oleObj>
              </mc:Choice>
              <mc:Fallback>
                <p:oleObj name="Equation" r:id="rId7" imgW="139700" imgH="203200" progId="Equation.DSMT4">
                  <p:embed/>
                  <p:pic>
                    <p:nvPicPr>
                      <p:cNvPr id="0" name="Picture 114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3035300"/>
                        <a:ext cx="33813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275513" y="3573463"/>
          <a:ext cx="27066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" name="Equation" r:id="rId9" imgW="1116965" imgH="177800" progId="Equation.DSMT4">
                  <p:embed/>
                </p:oleObj>
              </mc:Choice>
              <mc:Fallback>
                <p:oleObj name="Equation" r:id="rId9" imgW="1116965" imgH="177800" progId="Equation.DSMT4">
                  <p:embed/>
                  <p:pic>
                    <p:nvPicPr>
                      <p:cNvPr id="0" name="Picture 114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5513" y="3573463"/>
                        <a:ext cx="2706687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/>
          <p:cNvGraphicFramePr>
            <a:graphicFrameLocks noChangeAspect="1"/>
          </p:cNvGraphicFramePr>
          <p:nvPr/>
        </p:nvGraphicFramePr>
        <p:xfrm>
          <a:off x="7513638" y="2732832"/>
          <a:ext cx="157003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" name="Equation" r:id="rId11" imgW="15544800" imgH="4267200" progId="Equation.DSMT4">
                  <p:embed/>
                </p:oleObj>
              </mc:Choice>
              <mc:Fallback>
                <p:oleObj name="Equation" r:id="rId11" imgW="15544800" imgH="4267200" progId="Equation.DSMT4">
                  <p:embed/>
                  <p:pic>
                    <p:nvPicPr>
                      <p:cNvPr id="0" name="Picture 114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3638" y="2732832"/>
                        <a:ext cx="1570037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/>
          <p:cNvGraphicFramePr>
            <a:graphicFrameLocks noChangeAspect="1"/>
          </p:cNvGraphicFramePr>
          <p:nvPr/>
        </p:nvGraphicFramePr>
        <p:xfrm>
          <a:off x="5949950" y="4196507"/>
          <a:ext cx="46751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" name="Equation" r:id="rId13" imgW="46329600" imgH="6096000" progId="Equation.DSMT4">
                  <p:embed/>
                </p:oleObj>
              </mc:Choice>
              <mc:Fallback>
                <p:oleObj name="Equation" r:id="rId13" imgW="46329600" imgH="6096000" progId="Equation.DSMT4">
                  <p:embed/>
                  <p:pic>
                    <p:nvPicPr>
                      <p:cNvPr id="0" name="Picture 114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950" y="4196507"/>
                        <a:ext cx="467518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Rectangle 70"/>
          <p:cNvSpPr/>
          <p:nvPr/>
        </p:nvSpPr>
        <p:spPr>
          <a:xfrm>
            <a:off x="6691128" y="2209800"/>
            <a:ext cx="3865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dirty="0" smtClean="0"/>
              <a:t> </a:t>
            </a:r>
            <a:r>
              <a:rPr lang="en-US" altLang="vi-VN" sz="2800" dirty="0" err="1" smtClean="0"/>
              <a:t>Xét</a:t>
            </a:r>
            <a:r>
              <a:rPr lang="en-US" altLang="vi-VN" sz="2800" dirty="0" smtClean="0"/>
              <a:t> </a:t>
            </a:r>
            <a:r>
              <a:rPr lang="en-US" altLang="en-US" sz="2800" dirty="0" smtClean="0"/>
              <a:t>∆</a:t>
            </a:r>
            <a:r>
              <a:rPr lang="en-US" altLang="en-US" sz="2800" dirty="0"/>
              <a:t>ABC 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và</a:t>
            </a:r>
            <a:r>
              <a:rPr lang="en-US" altLang="vi-VN" sz="2800" dirty="0" smtClean="0"/>
              <a:t>  </a:t>
            </a:r>
            <a:r>
              <a:rPr lang="en-US" altLang="en-US" sz="2800" dirty="0" smtClean="0"/>
              <a:t>∆NMC </a:t>
            </a:r>
            <a:endParaRPr lang="en-US" sz="2800" dirty="0"/>
          </a:p>
        </p:txBody>
      </p:sp>
      <p:sp>
        <p:nvSpPr>
          <p:cNvPr id="72" name="AutoShape 30"/>
          <p:cNvSpPr/>
          <p:nvPr/>
        </p:nvSpPr>
        <p:spPr bwMode="auto">
          <a:xfrm flipH="1">
            <a:off x="7086597" y="2893117"/>
            <a:ext cx="381001" cy="1231951"/>
          </a:xfrm>
          <a:prstGeom prst="rightBrace">
            <a:avLst>
              <a:gd name="adj1" fmla="val 45834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/>
        </p:nvGraphicFramePr>
        <p:xfrm>
          <a:off x="7451725" y="3747244"/>
          <a:ext cx="16017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0" name="Equation" r:id="rId15" imgW="15849600" imgH="4267200" progId="Equation.DSMT4">
                  <p:embed/>
                </p:oleObj>
              </mc:Choice>
              <mc:Fallback>
                <p:oleObj name="Equation" r:id="rId15" imgW="15849600" imgH="4267200" progId="Equation.DSMT4">
                  <p:embed/>
                  <p:pic>
                    <p:nvPicPr>
                      <p:cNvPr id="0" name="Picture 114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3747244"/>
                        <a:ext cx="160178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8915400" y="2687449"/>
            <a:ext cx="1932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dirty="0" smtClean="0"/>
              <a:t> ( </a:t>
            </a:r>
            <a:r>
              <a:rPr lang="en-US" altLang="vi-VN" sz="2800" dirty="0" err="1" smtClean="0"/>
              <a:t>cách</a:t>
            </a:r>
            <a:r>
              <a:rPr lang="en-US" altLang="vi-VN" sz="2800" dirty="0" smtClean="0"/>
              <a:t> </a:t>
            </a:r>
            <a:r>
              <a:rPr lang="en-US" altLang="vi-VN" sz="2800" dirty="0" err="1" smtClean="0"/>
              <a:t>vẽ</a:t>
            </a:r>
            <a:r>
              <a:rPr lang="en-US" altLang="vi-VN" sz="2800" dirty="0" smtClean="0"/>
              <a:t> )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8915400" y="3667869"/>
            <a:ext cx="1932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dirty="0" smtClean="0"/>
              <a:t> ( </a:t>
            </a:r>
            <a:r>
              <a:rPr lang="en-US" altLang="vi-VN" sz="2800" dirty="0" err="1" smtClean="0"/>
              <a:t>cách</a:t>
            </a:r>
            <a:r>
              <a:rPr lang="en-US" altLang="vi-VN" sz="2800" dirty="0" smtClean="0"/>
              <a:t> </a:t>
            </a:r>
            <a:r>
              <a:rPr lang="en-US" altLang="vi-VN" sz="2800" dirty="0" err="1" smtClean="0"/>
              <a:t>vẽ</a:t>
            </a:r>
            <a:r>
              <a:rPr lang="en-US" altLang="vi-VN" sz="2800" dirty="0" smtClean="0"/>
              <a:t> )</a:t>
            </a:r>
            <a:endParaRPr lang="en-US" sz="2800" dirty="0"/>
          </a:p>
        </p:txBody>
      </p:sp>
      <p:pic>
        <p:nvPicPr>
          <p:cNvPr id="76" name="Picture 2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42" y="3017299"/>
            <a:ext cx="3561558" cy="748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7" name="Object 76"/>
          <p:cNvGraphicFramePr>
            <a:graphicFrameLocks noChangeAspect="1"/>
          </p:cNvGraphicFramePr>
          <p:nvPr/>
        </p:nvGraphicFramePr>
        <p:xfrm>
          <a:off x="5689792" y="4999014"/>
          <a:ext cx="20637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" name="Equation" r:id="rId18" imgW="850900" imgH="177165" progId="Equation.DSMT4">
                  <p:embed/>
                </p:oleObj>
              </mc:Choice>
              <mc:Fallback>
                <p:oleObj name="Equation" r:id="rId18" imgW="850900" imgH="177165" progId="Equation.DSMT4">
                  <p:embed/>
                  <p:pic>
                    <p:nvPicPr>
                      <p:cNvPr id="0" name="Picture 114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9792" y="4999014"/>
                        <a:ext cx="20637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Rectangle 77"/>
          <p:cNvSpPr/>
          <p:nvPr/>
        </p:nvSpPr>
        <p:spPr>
          <a:xfrm>
            <a:off x="7620000" y="4963180"/>
            <a:ext cx="358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dirty="0" smtClean="0"/>
              <a:t> ( </a:t>
            </a:r>
            <a:r>
              <a:rPr lang="en-US" altLang="vi-VN" sz="2800" dirty="0" err="1" smtClean="0"/>
              <a:t>hai</a:t>
            </a:r>
            <a:r>
              <a:rPr lang="en-US" altLang="vi-VN" sz="2800" dirty="0"/>
              <a:t> </a:t>
            </a:r>
            <a:r>
              <a:rPr lang="en-US" altLang="vi-VN" sz="2800" dirty="0" err="1" smtClean="0"/>
              <a:t>cạnh</a:t>
            </a:r>
            <a:r>
              <a:rPr lang="en-US" altLang="vi-VN" sz="2800" dirty="0" smtClean="0"/>
              <a:t> </a:t>
            </a:r>
            <a:r>
              <a:rPr lang="en-US" altLang="vi-VN" sz="2800" dirty="0" err="1" smtClean="0"/>
              <a:t>tương</a:t>
            </a:r>
            <a:r>
              <a:rPr lang="en-US" altLang="vi-VN" sz="2800" dirty="0" smtClean="0"/>
              <a:t> </a:t>
            </a:r>
            <a:r>
              <a:rPr lang="en-US" altLang="vi-VN" sz="2800" dirty="0" err="1" smtClean="0"/>
              <a:t>ứng</a:t>
            </a:r>
            <a:r>
              <a:rPr lang="en-US" altLang="vi-VN" sz="2800" dirty="0" smtClean="0"/>
              <a:t> )</a:t>
            </a:r>
            <a:endParaRPr lang="en-US" sz="2800" dirty="0"/>
          </a:p>
        </p:txBody>
      </p:sp>
      <p:sp>
        <p:nvSpPr>
          <p:cNvPr id="53" name="Text Box 41"/>
          <p:cNvSpPr txBox="1">
            <a:spLocks noChangeArrowheads="1"/>
          </p:cNvSpPr>
          <p:nvPr/>
        </p:nvSpPr>
        <p:spPr bwMode="auto">
          <a:xfrm rot="20659583">
            <a:off x="1983883" y="2107467"/>
            <a:ext cx="649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 advTm="237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4289" grpId="0"/>
      <p:bldP spid="54290" grpId="0"/>
      <p:bldP spid="54303" grpId="0" animBg="1"/>
      <p:bldP spid="12293" grpId="0"/>
      <p:bldP spid="12294" grpId="0"/>
      <p:bldP spid="35" grpId="0" animBg="1"/>
      <p:bldP spid="36" grpId="0"/>
      <p:bldP spid="37" grpId="0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/>
      <p:bldP spid="4" grpId="0"/>
      <p:bldP spid="5" grpId="0"/>
      <p:bldP spid="6" grpId="0"/>
      <p:bldP spid="58" grpId="0"/>
      <p:bldP spid="59" grpId="0"/>
      <p:bldP spid="60" grpId="0"/>
      <p:bldP spid="63" grpId="0" animBg="1"/>
      <p:bldP spid="63" grpId="1" animBg="1"/>
      <p:bldP spid="71" grpId="0"/>
      <p:bldP spid="72" grpId="0" animBg="1"/>
      <p:bldP spid="74" grpId="0"/>
      <p:bldP spid="75" grpId="0"/>
      <p:bldP spid="78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Frames PPT 0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76200"/>
            <a:ext cx="1259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38125" y="1613498"/>
            <a:ext cx="2629485" cy="4343400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vi-VN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 </a:t>
            </a:r>
            <a:r>
              <a:rPr lang="vi-VN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 thứ hai của tam giác</a:t>
            </a:r>
            <a:endParaRPr lang="vi-VN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162800" y="1430935"/>
            <a:ext cx="4419601" cy="1693265"/>
          </a:xfrm>
          <a:prstGeom prst="flowChartAlternateProcess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7194549" y="3366098"/>
            <a:ext cx="4464052" cy="1510702"/>
          </a:xfrm>
          <a:prstGeom prst="flowChartAlternateProcess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</a:t>
            </a:r>
            <a:r>
              <a:rPr lang="en-US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– góc – cạnh</a:t>
            </a: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196211" y="2286000"/>
            <a:ext cx="28194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96211" y="3962400"/>
            <a:ext cx="2819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196211" y="3962400"/>
            <a:ext cx="2819400" cy="179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Flowchart: Alternate Process 31"/>
          <p:cNvSpPr/>
          <p:nvPr/>
        </p:nvSpPr>
        <p:spPr>
          <a:xfrm>
            <a:off x="7194549" y="5410200"/>
            <a:ext cx="4387852" cy="685800"/>
          </a:xfrm>
          <a:prstGeom prst="flowChartAlternateProcess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400" b="0" dirty="0" smtClean="0">
                <a:ln>
                  <a:solidFill>
                    <a:srgbClr val="CC33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WordArt 14"/>
          <p:cNvSpPr>
            <a:spLocks noChangeArrowheads="1" noChangeShapeType="1" noTextEdit="1"/>
          </p:cNvSpPr>
          <p:nvPr/>
        </p:nvSpPr>
        <p:spPr bwMode="auto">
          <a:xfrm>
            <a:off x="3048000" y="237130"/>
            <a:ext cx="5384799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47"/>
              </a:avLst>
            </a:prstTxWarp>
          </a:bodyPr>
          <a:lstStyle/>
          <a:p>
            <a:pPr algn="ctr"/>
            <a:r>
              <a:rPr lang="en-US" sz="3200" kern="10" dirty="0"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KIẾN THỨC CẦN NHỚ</a:t>
            </a:r>
            <a:endParaRPr lang="en-US" sz="3200" kern="10" dirty="0"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23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457200"/>
            <a:ext cx="11277600" cy="5410200"/>
          </a:xfrm>
          <a:prstGeom prst="flowChartAlternateProcess">
            <a:avLst/>
          </a:prstGeom>
          <a:solidFill>
            <a:schemeClr val="accent6">
              <a:alpha val="17000"/>
            </a:schemeClr>
          </a:solidFill>
        </p:spPr>
        <p:txBody>
          <a:bodyPr bIns="91440" anchor="b"/>
          <a:lstStyle/>
          <a:p>
            <a:pPr algn="l" eaLnBrk="1" hangingPunct="1">
              <a:lnSpc>
                <a:spcPct val="150000"/>
              </a:lnSpc>
              <a:defRPr/>
            </a:pPr>
            <a:r>
              <a:rPr lang="en-US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HƯỚNG DẪN VỀ NHÀ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Ghi bài đầy đủ</a:t>
            </a:r>
            <a:b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thuộc tính chất </a:t>
            </a:r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trường hợp bằng </a:t>
            </a:r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thứ hai của tam </a:t>
            </a:r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(cạnh – góc – cạnh) </a:t>
            </a:r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hệ quả.</a:t>
            </a:r>
            <a:b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tiết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sau: “Luyện tập trường hợp bằng nhau thứ hai của tam giác (cạnh – góc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cạnh)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0"/>
          <p:cNvSpPr>
            <a:spLocks noChangeArrowheads="1" noChangeShapeType="1" noTextEdit="1"/>
          </p:cNvSpPr>
          <p:nvPr/>
        </p:nvSpPr>
        <p:spPr bwMode="auto">
          <a:xfrm>
            <a:off x="203200" y="838200"/>
            <a:ext cx="11684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/>
              </a:rPr>
              <a:t>BÀI 4</a:t>
            </a:r>
            <a:r>
              <a:rPr lang="vi-VN" sz="2000" kern="10" dirty="0" smtClean="0">
                <a:ln w="9525">
                  <a:solidFill>
                    <a:srgbClr val="FF33BB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. </a:t>
            </a:r>
            <a:r>
              <a:rPr lang="vi-VN" sz="2000" kern="10" dirty="0">
                <a:ln w="9525">
                  <a:solidFill>
                    <a:srgbClr val="FF33BB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TRƯỜNG HỢP BẰNG NHAU THỨ HAI CỦA TAM GIÁC</a:t>
            </a:r>
            <a:endParaRPr lang="vi-VN" sz="2000" kern="10" dirty="0">
              <a:ln w="9525">
                <a:solidFill>
                  <a:srgbClr val="FF33BB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 eaLnBrk="1" hangingPunct="1">
              <a:defRPr/>
            </a:pPr>
            <a:r>
              <a:rPr lang="vi-VN" sz="2000" kern="10" dirty="0">
                <a:ln w="9525">
                  <a:solidFill>
                    <a:srgbClr val="FF33BB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CẠNH - GÓC - CẠNH (C.G.C)</a:t>
            </a:r>
            <a:endParaRPr lang="en-US" sz="2000" kern="10" dirty="0">
              <a:ln w="9525">
                <a:solidFill>
                  <a:srgbClr val="FF33BB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576484" y="2847694"/>
            <a:ext cx="7086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1. Vẽ tam giác biết hai cạnh và góc xen giữa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75"/>
          <p:cNvSpPr txBox="1">
            <a:spLocks noChangeArrowheads="1"/>
          </p:cNvSpPr>
          <p:nvPr/>
        </p:nvSpPr>
        <p:spPr bwMode="auto">
          <a:xfrm>
            <a:off x="4540250" y="3886200"/>
            <a:ext cx="7194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Trường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hợp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bằng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cạnh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góc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cạnh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75"/>
          <p:cNvSpPr txBox="1">
            <a:spLocks noChangeArrowheads="1"/>
          </p:cNvSpPr>
          <p:nvPr/>
        </p:nvSpPr>
        <p:spPr bwMode="auto">
          <a:xfrm>
            <a:off x="4540250" y="4800600"/>
            <a:ext cx="207084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3. Hệ 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quả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" y="2804972"/>
            <a:ext cx="2113449" cy="3210206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en-US" sz="3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cần tìm hiểu:</a:t>
            </a: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75"/>
          <p:cNvSpPr txBox="1">
            <a:spLocks noChangeArrowheads="1"/>
          </p:cNvSpPr>
          <p:nvPr/>
        </p:nvSpPr>
        <p:spPr bwMode="auto">
          <a:xfrm>
            <a:off x="4540250" y="5791200"/>
            <a:ext cx="27241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4. Vận dụng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46849" y="3109631"/>
            <a:ext cx="1772751" cy="1100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646849" y="4148137"/>
            <a:ext cx="1544151" cy="616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46849" y="4209769"/>
            <a:ext cx="1544151" cy="790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46849" y="4209769"/>
            <a:ext cx="1544151" cy="1581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Tm="21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600" y="1928336"/>
            <a:ext cx="9855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smtClean="0">
                <a:cs typeface="Times New Roman" panose="02020603050405020304" pitchFamily="18" charset="0"/>
              </a:rPr>
              <a:t>* </a:t>
            </a:r>
            <a:r>
              <a:rPr lang="en-US" sz="3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ến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ức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ần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vi-VN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ị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ết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ọc</a:t>
            </a:r>
            <a:r>
              <a:rPr lang="en-US" sz="3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37936"/>
            <a:ext cx="11074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173849"/>
            <a:ext cx="11277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40"/>
          <p:cNvSpPr>
            <a:spLocks noChangeArrowheads="1" noChangeShapeType="1" noTextEdit="1"/>
          </p:cNvSpPr>
          <p:nvPr/>
        </p:nvSpPr>
        <p:spPr bwMode="auto">
          <a:xfrm>
            <a:off x="203200" y="457200"/>
            <a:ext cx="11684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/>
              </a:rPr>
              <a:t>BÀI 4</a:t>
            </a:r>
            <a:r>
              <a:rPr lang="vi-VN" sz="2000" kern="10" dirty="0" smtClean="0">
                <a:ln w="9525">
                  <a:solidFill>
                    <a:srgbClr val="FF33BB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. </a:t>
            </a:r>
            <a:r>
              <a:rPr lang="vi-VN" sz="2000" kern="10" dirty="0">
                <a:ln w="9525">
                  <a:solidFill>
                    <a:srgbClr val="FF33BB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TRƯỜNG HỢP BẰNG NHAU THỨ HAI CỦA TAM GIÁC</a:t>
            </a:r>
            <a:endParaRPr lang="vi-VN" sz="2000" kern="10" dirty="0">
              <a:ln w="9525">
                <a:solidFill>
                  <a:srgbClr val="FF33BB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 eaLnBrk="1" hangingPunct="1">
              <a:defRPr/>
            </a:pPr>
            <a:r>
              <a:rPr lang="vi-VN" sz="2000" kern="10" dirty="0">
                <a:ln w="9525">
                  <a:solidFill>
                    <a:srgbClr val="FF33BB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CẠNH - GÓC - CẠNH (C.G.C)</a:t>
            </a:r>
            <a:endParaRPr lang="en-US" sz="2000" kern="10" dirty="0">
              <a:ln w="9525">
                <a:solidFill>
                  <a:srgbClr val="FF33BB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Tm="19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1"/>
          <p:cNvSpPr>
            <a:spLocks noChangeArrowheads="1" noChangeShapeType="1" noTextEdit="1"/>
          </p:cNvSpPr>
          <p:nvPr/>
        </p:nvSpPr>
        <p:spPr bwMode="auto">
          <a:xfrm>
            <a:off x="3276600" y="-23813"/>
            <a:ext cx="5419725" cy="9382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smtClean="0">
                <a:ln w="9525">
                  <a:solidFill>
                    <a:srgbClr val="FF00FF"/>
                  </a:solidFill>
                  <a:round/>
                </a:ln>
                <a:solidFill>
                  <a:srgbClr val="FF00FF"/>
                </a:solidFill>
                <a:cs typeface="Times New Roman" panose="02020603050405020304" pitchFamily="18" charset="0"/>
              </a:rPr>
              <a:t>Bài toán</a:t>
            </a:r>
            <a:endParaRPr lang="vi-VN" sz="3600" kern="10" dirty="0">
              <a:ln w="9525">
                <a:solidFill>
                  <a:srgbClr val="FF00FF"/>
                </a:solidFill>
                <a:round/>
              </a:ln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969258"/>
            <a:ext cx="118165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Hai 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tam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giác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nhau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81" y="1366278"/>
            <a:ext cx="3879055" cy="38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 bwMode="auto">
          <a:xfrm>
            <a:off x="8943860" y="2681638"/>
            <a:ext cx="1207310" cy="1615244"/>
            <a:chOff x="3332451" y="5067379"/>
            <a:chExt cx="542518" cy="907723"/>
          </a:xfrm>
        </p:grpSpPr>
        <p:sp>
          <p:nvSpPr>
            <p:cNvPr id="15" name="TextBox 14"/>
            <p:cNvSpPr txBox="1"/>
            <p:nvPr/>
          </p:nvSpPr>
          <p:spPr>
            <a:xfrm rot="18615026">
              <a:off x="3470095" y="5583050"/>
              <a:ext cx="352629" cy="4314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</a:t>
              </a:r>
              <a:endPara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2220353">
              <a:off x="3332451" y="5067379"/>
              <a:ext cx="542518" cy="4304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</a:t>
              </a:r>
              <a:endPara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730442" y="1861888"/>
            <a:ext cx="1905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7842" y="2625794"/>
            <a:ext cx="5041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sz="3500" dirty="0" err="1">
                <a:cs typeface="Times New Roman" panose="02020603050405020304" pitchFamily="18" charset="0"/>
              </a:rPr>
              <a:t>Xét</a:t>
            </a:r>
            <a:r>
              <a:rPr lang="en-US" sz="3500" dirty="0">
                <a:cs typeface="Times New Roman" panose="02020603050405020304" pitchFamily="18" charset="0"/>
              </a:rPr>
              <a:t> </a:t>
            </a:r>
            <a:r>
              <a:rPr lang="ru-RU" sz="3500">
                <a:cs typeface="Times New Roman" panose="02020603050405020304" pitchFamily="18" charset="0"/>
              </a:rPr>
              <a:t>∆</a:t>
            </a:r>
            <a:r>
              <a:rPr lang="en-US" sz="3500" smtClean="0">
                <a:cs typeface="Times New Roman" panose="02020603050405020304" pitchFamily="18" charset="0"/>
              </a:rPr>
              <a:t>ABC </a:t>
            </a:r>
            <a:r>
              <a:rPr lang="en-US" sz="3500" dirty="0" err="1">
                <a:cs typeface="Times New Roman" panose="02020603050405020304" pitchFamily="18" charset="0"/>
              </a:rPr>
              <a:t>và</a:t>
            </a:r>
            <a:r>
              <a:rPr lang="en-US" sz="3500" dirty="0">
                <a:cs typeface="Times New Roman" panose="02020603050405020304" pitchFamily="18" charset="0"/>
              </a:rPr>
              <a:t> </a:t>
            </a:r>
            <a:r>
              <a:rPr lang="ru-RU" sz="3500">
                <a:cs typeface="Times New Roman" panose="02020603050405020304" pitchFamily="18" charset="0"/>
              </a:rPr>
              <a:t>∆</a:t>
            </a:r>
            <a:r>
              <a:rPr lang="en-US" sz="3500" smtClean="0">
                <a:cs typeface="Times New Roman" panose="02020603050405020304" pitchFamily="18" charset="0"/>
              </a:rPr>
              <a:t>ABD </a:t>
            </a:r>
            <a:r>
              <a:rPr lang="en-US" sz="3500" dirty="0" err="1">
                <a:cs typeface="Times New Roman" panose="02020603050405020304" pitchFamily="18" charset="0"/>
              </a:rPr>
              <a:t>có</a:t>
            </a:r>
            <a:r>
              <a:rPr lang="en-US" sz="3500" dirty="0">
                <a:cs typeface="Times New Roman" panose="02020603050405020304" pitchFamily="18" charset="0"/>
              </a:rPr>
              <a:t>:</a:t>
            </a:r>
            <a:endParaRPr lang="en-US" sz="3500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3189656"/>
            <a:ext cx="2668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sz="3500" smtClean="0">
                <a:cs typeface="Times New Roman" panose="02020603050405020304" pitchFamily="18" charset="0"/>
              </a:rPr>
              <a:t>AC </a:t>
            </a:r>
            <a:r>
              <a:rPr lang="en-US" sz="3500">
                <a:cs typeface="Times New Roman" panose="02020603050405020304" pitchFamily="18" charset="0"/>
              </a:rPr>
              <a:t>= </a:t>
            </a:r>
            <a:r>
              <a:rPr lang="en-US" sz="3500" smtClean="0">
                <a:cs typeface="Times New Roman" panose="02020603050405020304" pitchFamily="18" charset="0"/>
              </a:rPr>
              <a:t>AD </a:t>
            </a:r>
            <a:r>
              <a:rPr lang="en-US" sz="3500" dirty="0"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cs typeface="Times New Roman" panose="02020603050405020304" pitchFamily="18" charset="0"/>
              </a:rPr>
              <a:t>gt</a:t>
            </a:r>
            <a:r>
              <a:rPr lang="en-US" sz="3500" dirty="0">
                <a:cs typeface="Times New Roman" panose="02020603050405020304" pitchFamily="18" charset="0"/>
              </a:rPr>
              <a:t>)</a:t>
            </a:r>
            <a:endParaRPr lang="en-US" sz="3500" dirty="0"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6248" y="3814346"/>
            <a:ext cx="2571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sz="3500" smtClean="0">
                <a:cs typeface="Times New Roman" panose="02020603050405020304" pitchFamily="18" charset="0"/>
              </a:rPr>
              <a:t>BC</a:t>
            </a:r>
            <a:r>
              <a:rPr lang="en-US" sz="3500" baseline="-25000" smtClean="0">
                <a:cs typeface="Times New Roman" panose="02020603050405020304" pitchFamily="18" charset="0"/>
              </a:rPr>
              <a:t> </a:t>
            </a:r>
            <a:r>
              <a:rPr lang="en-US" sz="3500">
                <a:cs typeface="Times New Roman" panose="02020603050405020304" pitchFamily="18" charset="0"/>
              </a:rPr>
              <a:t>= </a:t>
            </a:r>
            <a:r>
              <a:rPr lang="en-US" sz="3500" smtClean="0">
                <a:cs typeface="Times New Roman" panose="02020603050405020304" pitchFamily="18" charset="0"/>
              </a:rPr>
              <a:t>BD</a:t>
            </a:r>
            <a:r>
              <a:rPr lang="en-US" sz="3500" baseline="-25000" smtClean="0">
                <a:cs typeface="Times New Roman" panose="02020603050405020304" pitchFamily="18" charset="0"/>
              </a:rPr>
              <a:t> </a:t>
            </a:r>
            <a:r>
              <a:rPr lang="en-US" sz="3500" dirty="0"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cs typeface="Times New Roman" panose="02020603050405020304" pitchFamily="18" charset="0"/>
              </a:rPr>
              <a:t>gt</a:t>
            </a:r>
            <a:r>
              <a:rPr lang="en-US" sz="3500" dirty="0">
                <a:cs typeface="Times New Roman" panose="02020603050405020304" pitchFamily="18" charset="0"/>
              </a:rPr>
              <a:t>)</a:t>
            </a:r>
            <a:endParaRPr lang="en-US" sz="3500" baseline="-25000" dirty="0"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2242" y="4424884"/>
            <a:ext cx="3411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sz="3500" dirty="0">
                <a:cs typeface="Times New Roman" panose="02020603050405020304" pitchFamily="18" charset="0"/>
              </a:rPr>
              <a:t>AB </a:t>
            </a:r>
            <a:r>
              <a:rPr lang="en-US" sz="3500" dirty="0" err="1">
                <a:cs typeface="Times New Roman" panose="02020603050405020304" pitchFamily="18" charset="0"/>
              </a:rPr>
              <a:t>là</a:t>
            </a:r>
            <a:r>
              <a:rPr lang="en-US" sz="3500" dirty="0"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cs typeface="Times New Roman" panose="02020603050405020304" pitchFamily="18" charset="0"/>
              </a:rPr>
              <a:t>cạnh</a:t>
            </a:r>
            <a:r>
              <a:rPr lang="en-US" sz="3500" dirty="0"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cs typeface="Times New Roman" panose="02020603050405020304" pitchFamily="18" charset="0"/>
              </a:rPr>
              <a:t>chung</a:t>
            </a:r>
            <a:endParaRPr lang="en-US" sz="3500" dirty="0"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0852" y="5187741"/>
            <a:ext cx="5171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</a:pPr>
            <a:r>
              <a:rPr lang="en-US" sz="3500" smtClean="0">
                <a:cs typeface="Times New Roman" panose="02020603050405020304" pitchFamily="18" charset="0"/>
              </a:rPr>
              <a:t>Vậy </a:t>
            </a:r>
            <a:r>
              <a:rPr lang="ru-RU" sz="3500" smtClean="0">
                <a:cs typeface="Times New Roman" panose="02020603050405020304" pitchFamily="18" charset="0"/>
              </a:rPr>
              <a:t>∆</a:t>
            </a:r>
            <a:r>
              <a:rPr lang="en-US" sz="3500" smtClean="0">
                <a:cs typeface="Times New Roman" panose="02020603050405020304" pitchFamily="18" charset="0"/>
              </a:rPr>
              <a:t>ABC </a:t>
            </a:r>
            <a:r>
              <a:rPr lang="en-US" sz="3500" dirty="0">
                <a:cs typeface="Times New Roman" panose="02020603050405020304" pitchFamily="18" charset="0"/>
              </a:rPr>
              <a:t>= </a:t>
            </a:r>
            <a:r>
              <a:rPr lang="ru-RU" sz="3500">
                <a:cs typeface="Times New Roman" panose="02020603050405020304" pitchFamily="18" charset="0"/>
              </a:rPr>
              <a:t>∆</a:t>
            </a:r>
            <a:r>
              <a:rPr lang="en-US" sz="3500" smtClean="0">
                <a:cs typeface="Times New Roman" panose="02020603050405020304" pitchFamily="18" charset="0"/>
              </a:rPr>
              <a:t>ABD </a:t>
            </a:r>
            <a:r>
              <a:rPr lang="en-US" sz="3500" dirty="0"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cs typeface="Times New Roman" panose="02020603050405020304" pitchFamily="18" charset="0"/>
              </a:rPr>
              <a:t>c.c.c</a:t>
            </a:r>
            <a:r>
              <a:rPr lang="en-US" sz="3500" dirty="0">
                <a:cs typeface="Times New Roman" panose="02020603050405020304" pitchFamily="18" charset="0"/>
              </a:rPr>
              <a:t>)</a:t>
            </a:r>
            <a:endParaRPr lang="en-US" sz="3500" dirty="0">
              <a:cs typeface="Times New Roman" panose="02020603050405020304" pitchFamily="18" charset="0"/>
            </a:endParaRPr>
          </a:p>
        </p:txBody>
      </p:sp>
      <p:sp>
        <p:nvSpPr>
          <p:cNvPr id="33" name="Arc 32"/>
          <p:cNvSpPr/>
          <p:nvPr/>
        </p:nvSpPr>
        <p:spPr>
          <a:xfrm rot="1197922">
            <a:off x="7327049" y="3305005"/>
            <a:ext cx="223657" cy="314517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Arc 33"/>
          <p:cNvSpPr/>
          <p:nvPr/>
        </p:nvSpPr>
        <p:spPr>
          <a:xfrm rot="2058894">
            <a:off x="7312765" y="3020523"/>
            <a:ext cx="283925" cy="359755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7010400" y="1880948"/>
            <a:ext cx="2910442" cy="1419703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10400" y="3294157"/>
            <a:ext cx="2971800" cy="1435309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010400" y="3282706"/>
            <a:ext cx="1821875" cy="17945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Tm="109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4" grpId="0"/>
      <p:bldP spid="3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góc – cạnh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0" y="406400"/>
            <a:ext cx="969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Vẽ tam giác biết hai cạnh và góc xen giữa</a:t>
            </a: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28600" y="859304"/>
            <a:ext cx="548640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alt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3cm, AB = 2cm,   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  <a:endParaRPr lang="en-US" alt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38"/>
          <p:cNvGraphicFramePr>
            <a:graphicFrameLocks noChangeAspect="1"/>
          </p:cNvGraphicFramePr>
          <p:nvPr/>
        </p:nvGraphicFramePr>
        <p:xfrm>
          <a:off x="3352800" y="1339503"/>
          <a:ext cx="114617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" name="Equation" r:id="rId1" imgW="12496800" imgH="5181600" progId="Equation.DSMT4">
                  <p:embed/>
                </p:oleObj>
              </mc:Choice>
              <mc:Fallback>
                <p:oleObj name="Equation" r:id="rId1" imgW="12496800" imgH="5181600" progId="Equation.DSMT4">
                  <p:embed/>
                  <p:pic>
                    <p:nvPicPr>
                      <p:cNvPr id="0" name="Picture 104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339503"/>
                        <a:ext cx="1146175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172200" y="859304"/>
            <a:ext cx="541020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None/>
            </a:pPr>
            <a:r>
              <a:rPr lang="en-US" alt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A'B'C'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None/>
            </a:pPr>
            <a:r>
              <a:rPr lang="en-US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B'C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= 3cm, A'B' = 2cm,   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  <a:endParaRPr lang="en-US" alt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38"/>
          <p:cNvGraphicFramePr>
            <a:graphicFrameLocks noChangeAspect="1"/>
          </p:cNvGraphicFramePr>
          <p:nvPr/>
        </p:nvGraphicFramePr>
        <p:xfrm>
          <a:off x="9715784" y="1259448"/>
          <a:ext cx="12319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7" name="Equation" r:id="rId3" imgW="13411200" imgH="5181600" progId="Equation.DSMT4">
                  <p:embed/>
                </p:oleObj>
              </mc:Choice>
              <mc:Fallback>
                <p:oleObj name="Equation" r:id="rId3" imgW="13411200" imgH="5181600" progId="Equation.DSMT4">
                  <p:embed/>
                  <p:pic>
                    <p:nvPicPr>
                      <p:cNvPr id="0" name="Picture 10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784" y="1259448"/>
                        <a:ext cx="12319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1524000" y="1716088"/>
            <a:ext cx="13716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i="1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600" b="1" i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i="1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vẽ</a:t>
            </a:r>
            <a:endParaRPr lang="en-US" altLang="en-US" sz="2600" b="1" i="1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" y="2025650"/>
            <a:ext cx="2201294" cy="71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12700" y="3089275"/>
            <a:ext cx="6096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+</a:t>
            </a:r>
            <a:r>
              <a:rPr lang="en-US" altLang="en-US" sz="26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tia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Bx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sao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smtClean="0">
                <a:latin typeface="Times New Roman" panose="02020603050405020304" pitchFamily="18" charset="0"/>
              </a:rPr>
              <a:t>BA = </a:t>
            </a:r>
            <a:r>
              <a:rPr lang="en-US" altLang="en-US" sz="2600" dirty="0">
                <a:latin typeface="Times New Roman" panose="02020603050405020304" pitchFamily="18" charset="0"/>
              </a:rPr>
              <a:t>2cm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  <p:sp>
        <p:nvSpPr>
          <p:cNvPr id="49" name="Text Box 43"/>
          <p:cNvSpPr txBox="1">
            <a:spLocks noChangeArrowheads="1"/>
          </p:cNvSpPr>
          <p:nvPr/>
        </p:nvSpPr>
        <p:spPr bwMode="auto">
          <a:xfrm>
            <a:off x="717550" y="5160963"/>
            <a:ext cx="1841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auto">
          <a:xfrm>
            <a:off x="17463" y="3546475"/>
            <a:ext cx="623093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+Vẽ đoạn thẳng AC ta được tam giác ABC</a:t>
            </a:r>
            <a:endParaRPr lang="en-US" altLang="en-US" sz="2600">
              <a:latin typeface="Times New Roman" panose="02020603050405020304" pitchFamily="18" charset="0"/>
            </a:endParaRPr>
          </a:p>
        </p:txBody>
      </p:sp>
      <p:sp>
        <p:nvSpPr>
          <p:cNvPr id="51" name="Text Box 47"/>
          <p:cNvSpPr txBox="1">
            <a:spLocks noChangeArrowheads="1"/>
          </p:cNvSpPr>
          <p:nvPr/>
        </p:nvSpPr>
        <p:spPr bwMode="auto">
          <a:xfrm>
            <a:off x="17463" y="2616200"/>
            <a:ext cx="645953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+</a:t>
            </a:r>
            <a:r>
              <a:rPr lang="en-US" altLang="en-US" sz="26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tia</a:t>
            </a:r>
            <a:r>
              <a:rPr lang="en-US" altLang="en-US" sz="2600" dirty="0">
                <a:latin typeface="Times New Roman" panose="02020603050405020304" pitchFamily="18" charset="0"/>
              </a:rPr>
              <a:t> By </a:t>
            </a:r>
            <a:r>
              <a:rPr lang="en-US" altLang="en-US" sz="26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sao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smtClean="0">
                <a:latin typeface="Times New Roman" panose="02020603050405020304" pitchFamily="18" charset="0"/>
              </a:rPr>
              <a:t>BC = </a:t>
            </a:r>
            <a:r>
              <a:rPr lang="en-US" altLang="en-US" sz="2600" dirty="0">
                <a:latin typeface="Times New Roman" panose="02020603050405020304" pitchFamily="18" charset="0"/>
              </a:rPr>
              <a:t>3cm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5867400" y="1066800"/>
            <a:ext cx="0" cy="5927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40"/>
          <p:cNvSpPr>
            <a:spLocks noChangeArrowheads="1"/>
          </p:cNvSpPr>
          <p:nvPr/>
        </p:nvSpPr>
        <p:spPr bwMode="auto">
          <a:xfrm>
            <a:off x="1381125" y="5359400"/>
            <a:ext cx="26988" cy="9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 type="none" w="sm" len="sm"/>
            <a:tailEnd type="non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pic>
        <p:nvPicPr>
          <p:cNvPr id="54" name="Picture 53" descr="thuocdod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16400"/>
            <a:ext cx="4548188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 Box 43"/>
          <p:cNvSpPr txBox="1">
            <a:spLocks noChangeArrowheads="1"/>
          </p:cNvSpPr>
          <p:nvPr/>
        </p:nvSpPr>
        <p:spPr bwMode="auto">
          <a:xfrm rot="18988618" flipH="1">
            <a:off x="2590800" y="4699000"/>
            <a:ext cx="102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ym typeface="Wingdings 2" panose="05020102010507070707" pitchFamily="18" charset="2"/>
              </a:rPr>
              <a:t></a:t>
            </a:r>
            <a:endParaRPr lang="en-US" altLang="en-US" sz="4000">
              <a:sym typeface="Wingdings 2" panose="05020102010507070707" pitchFamily="18" charset="2"/>
            </a:endParaRPr>
          </a:p>
        </p:txBody>
      </p:sp>
      <p:sp>
        <p:nvSpPr>
          <p:cNvPr id="56" name="Text Box 30"/>
          <p:cNvSpPr txBox="1">
            <a:spLocks noChangeArrowheads="1"/>
          </p:cNvSpPr>
          <p:nvPr/>
        </p:nvSpPr>
        <p:spPr bwMode="auto">
          <a:xfrm>
            <a:off x="2971800" y="4521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.VnTime" panose="020B7200000000000000" pitchFamily="34" charset="0"/>
              </a:rPr>
              <a:t>x</a:t>
            </a:r>
            <a:endParaRPr lang="en-US" altLang="en-US" sz="200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57" name="Text Box 32"/>
          <p:cNvSpPr txBox="1">
            <a:spLocks noChangeArrowheads="1"/>
          </p:cNvSpPr>
          <p:nvPr/>
        </p:nvSpPr>
        <p:spPr bwMode="auto">
          <a:xfrm rot="18988618" flipH="1">
            <a:off x="2254250" y="5638800"/>
            <a:ext cx="102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ym typeface="Wingdings 2" panose="05020102010507070707" pitchFamily="18" charset="2"/>
              </a:rPr>
              <a:t></a:t>
            </a:r>
            <a:endParaRPr lang="en-US" altLang="en-US" sz="4000">
              <a:sym typeface="Wingdings 2" panose="05020102010507070707" pitchFamily="18" charset="2"/>
            </a:endParaRPr>
          </a:p>
        </p:txBody>
      </p:sp>
      <p:sp>
        <p:nvSpPr>
          <p:cNvPr id="58" name="Text Box 40"/>
          <p:cNvSpPr txBox="1">
            <a:spLocks noChangeArrowheads="1"/>
          </p:cNvSpPr>
          <p:nvPr/>
        </p:nvSpPr>
        <p:spPr bwMode="auto">
          <a:xfrm rot="18988618" flipH="1">
            <a:off x="2247900" y="5648325"/>
            <a:ext cx="102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ym typeface="Wingdings 2" panose="05020102010507070707" pitchFamily="18" charset="2"/>
              </a:rPr>
              <a:t></a:t>
            </a:r>
            <a:endParaRPr lang="en-US" altLang="en-US" sz="4000">
              <a:sym typeface="Wingdings 2" panose="05020102010507070707" pitchFamily="18" charset="2"/>
            </a:endParaRPr>
          </a:p>
        </p:txBody>
      </p:sp>
      <p:pic>
        <p:nvPicPr>
          <p:cNvPr id="59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0000">
            <a:off x="2029619" y="4968082"/>
            <a:ext cx="2705100" cy="741362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0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407150"/>
            <a:ext cx="2667000" cy="6096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0000">
            <a:off x="1993900" y="6049963"/>
            <a:ext cx="3048000" cy="741362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2" name="Line 15"/>
          <p:cNvSpPr>
            <a:spLocks noChangeShapeType="1"/>
          </p:cNvSpPr>
          <p:nvPr/>
        </p:nvSpPr>
        <p:spPr bwMode="auto">
          <a:xfrm>
            <a:off x="2605088" y="6378575"/>
            <a:ext cx="2470150" cy="95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 rot="17400000">
            <a:off x="2281238" y="5902325"/>
            <a:ext cx="990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 rot="17400000" flipH="1">
            <a:off x="2585244" y="4955381"/>
            <a:ext cx="1073150" cy="15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5" name="Oval 22"/>
          <p:cNvSpPr>
            <a:spLocks noChangeArrowheads="1"/>
          </p:cNvSpPr>
          <p:nvPr/>
        </p:nvSpPr>
        <p:spPr bwMode="auto">
          <a:xfrm>
            <a:off x="2908300" y="5410200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66" name="Oval 23"/>
          <p:cNvSpPr>
            <a:spLocks noChangeArrowheads="1"/>
          </p:cNvSpPr>
          <p:nvPr/>
        </p:nvSpPr>
        <p:spPr bwMode="auto">
          <a:xfrm>
            <a:off x="4038600" y="6338888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2692400" y="51435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.VnTimeH" panose="020B7200000000000000" pitchFamily="34" charset="0"/>
              </a:rPr>
              <a:t>A</a:t>
            </a:r>
            <a:endParaRPr lang="en-US" altLang="en-US" sz="20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68" name="Text Box 25"/>
          <p:cNvSpPr txBox="1">
            <a:spLocks noChangeArrowheads="1"/>
          </p:cNvSpPr>
          <p:nvPr/>
        </p:nvSpPr>
        <p:spPr bwMode="auto">
          <a:xfrm>
            <a:off x="2349500" y="6197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.VnTimeH" panose="020B7200000000000000" pitchFamily="34" charset="0"/>
              </a:rPr>
              <a:t>B</a:t>
            </a:r>
            <a:endParaRPr lang="en-US" altLang="en-US" sz="20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69" name="Text Box 26"/>
          <p:cNvSpPr txBox="1">
            <a:spLocks noChangeArrowheads="1"/>
          </p:cNvSpPr>
          <p:nvPr/>
        </p:nvSpPr>
        <p:spPr bwMode="auto">
          <a:xfrm>
            <a:off x="4210050" y="609282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.VnTimeH" panose="020B7200000000000000" pitchFamily="34" charset="0"/>
              </a:rPr>
              <a:t>C</a:t>
            </a:r>
            <a:endParaRPr lang="en-US" altLang="en-US" sz="20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3200400" y="63500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Time" panose="020B7200000000000000" pitchFamily="34" charset="0"/>
              </a:rPr>
              <a:t>3cm</a:t>
            </a:r>
            <a:endParaRPr lang="en-US" altLang="en-US" sz="160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71" name="Text Box 28"/>
          <p:cNvSpPr txBox="1">
            <a:spLocks noChangeArrowheads="1"/>
          </p:cNvSpPr>
          <p:nvPr/>
        </p:nvSpPr>
        <p:spPr bwMode="auto">
          <a:xfrm>
            <a:off x="2349500" y="57150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TimeH" panose="020B7200000000000000" pitchFamily="34" charset="0"/>
              </a:rPr>
              <a:t>2</a:t>
            </a:r>
            <a:r>
              <a:rPr lang="en-US" altLang="en-US" sz="1600">
                <a:solidFill>
                  <a:srgbClr val="FF3300"/>
                </a:solidFill>
                <a:latin typeface=".VnTime" panose="020B7200000000000000" pitchFamily="34" charset="0"/>
              </a:rPr>
              <a:t>cm</a:t>
            </a:r>
            <a:endParaRPr lang="en-US" altLang="en-US" sz="16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72" name="Text Box 29"/>
          <p:cNvSpPr txBox="1">
            <a:spLocks noChangeArrowheads="1"/>
          </p:cNvSpPr>
          <p:nvPr/>
        </p:nvSpPr>
        <p:spPr bwMode="auto">
          <a:xfrm>
            <a:off x="5105400" y="5962650"/>
            <a:ext cx="22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Line 31"/>
          <p:cNvSpPr>
            <a:spLocks noChangeShapeType="1"/>
          </p:cNvSpPr>
          <p:nvPr/>
        </p:nvSpPr>
        <p:spPr bwMode="auto">
          <a:xfrm>
            <a:off x="2952750" y="5449888"/>
            <a:ext cx="1133475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4" name="Oval 38"/>
          <p:cNvSpPr>
            <a:spLocks noChangeArrowheads="1"/>
          </p:cNvSpPr>
          <p:nvPr/>
        </p:nvSpPr>
        <p:spPr bwMode="auto">
          <a:xfrm>
            <a:off x="3290888" y="43688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66FF66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75" name="Text Box 41"/>
          <p:cNvSpPr txBox="1">
            <a:spLocks noChangeArrowheads="1"/>
          </p:cNvSpPr>
          <p:nvPr/>
        </p:nvSpPr>
        <p:spPr bwMode="auto">
          <a:xfrm>
            <a:off x="2667000" y="60452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TimeH" panose="020B7200000000000000" pitchFamily="34" charset="0"/>
              </a:rPr>
              <a:t>70</a:t>
            </a:r>
            <a:r>
              <a:rPr lang="en-US" altLang="en-US" sz="1600" baseline="30000">
                <a:solidFill>
                  <a:srgbClr val="FF3300"/>
                </a:solidFill>
                <a:latin typeface=".VnTimeH" panose="020B7200000000000000" pitchFamily="34" charset="0"/>
              </a:rPr>
              <a:t>0</a:t>
            </a:r>
            <a:endParaRPr lang="en-US" altLang="en-US" sz="16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76" name="Oval 44"/>
          <p:cNvSpPr>
            <a:spLocks noChangeArrowheads="1"/>
          </p:cNvSpPr>
          <p:nvPr/>
        </p:nvSpPr>
        <p:spPr bwMode="auto">
          <a:xfrm>
            <a:off x="2571750" y="6337300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.VnTimeH" panose="020B7200000000000000" pitchFamily="34" charset="0"/>
            </a:endParaRPr>
          </a:p>
        </p:txBody>
      </p:sp>
      <p:sp>
        <p:nvSpPr>
          <p:cNvPr id="77" name="Text Box 45"/>
          <p:cNvSpPr txBox="1">
            <a:spLocks noChangeArrowheads="1"/>
          </p:cNvSpPr>
          <p:nvPr/>
        </p:nvSpPr>
        <p:spPr bwMode="auto">
          <a:xfrm rot="18988618" flipH="1">
            <a:off x="2974975" y="3621088"/>
            <a:ext cx="102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ym typeface="Wingdings 2" panose="05020102010507070707" pitchFamily="18" charset="2"/>
              </a:rPr>
              <a:t></a:t>
            </a:r>
            <a:endParaRPr lang="en-US" altLang="en-US" sz="4000">
              <a:sym typeface="Wingdings 2" panose="05020102010507070707" pitchFamily="18" charset="2"/>
            </a:endParaRPr>
          </a:p>
        </p:txBody>
      </p:sp>
      <p:sp>
        <p:nvSpPr>
          <p:cNvPr id="78" name="Text Box 46"/>
          <p:cNvSpPr txBox="1">
            <a:spLocks noChangeArrowheads="1"/>
          </p:cNvSpPr>
          <p:nvPr/>
        </p:nvSpPr>
        <p:spPr bwMode="auto">
          <a:xfrm rot="18988618" flipH="1">
            <a:off x="3752850" y="5611813"/>
            <a:ext cx="102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ym typeface="Wingdings 2" panose="05020102010507070707" pitchFamily="18" charset="2"/>
              </a:rPr>
              <a:t></a:t>
            </a:r>
            <a:endParaRPr lang="en-US" altLang="en-US" sz="4000">
              <a:sym typeface="Wingdings 2" panose="05020102010507070707" pitchFamily="18" charset="2"/>
            </a:endParaRPr>
          </a:p>
        </p:txBody>
      </p:sp>
      <p:sp>
        <p:nvSpPr>
          <p:cNvPr id="79" name="Text Box 47"/>
          <p:cNvSpPr txBox="1">
            <a:spLocks noChangeArrowheads="1"/>
          </p:cNvSpPr>
          <p:nvPr/>
        </p:nvSpPr>
        <p:spPr bwMode="auto">
          <a:xfrm rot="17365332" flipH="1">
            <a:off x="2389188" y="4660900"/>
            <a:ext cx="102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ym typeface="Wingdings 2" panose="05020102010507070707" pitchFamily="18" charset="2"/>
              </a:rPr>
              <a:t></a:t>
            </a:r>
            <a:endParaRPr lang="en-US" altLang="en-US" sz="4000">
              <a:sym typeface="Wingdings 2" panose="05020102010507070707" pitchFamily="18" charset="2"/>
            </a:endParaRP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5916153" y="3121294"/>
            <a:ext cx="6154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+Trên tia </a:t>
            </a:r>
            <a:r>
              <a:rPr lang="en-US" altLang="en-US" sz="2400" dirty="0" err="1" smtClean="0">
                <a:latin typeface="Times New Roman" panose="02020603050405020304" pitchFamily="18" charset="0"/>
              </a:rPr>
              <a:t>B’x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’ </a:t>
            </a:r>
            <a:r>
              <a:rPr lang="en-US" altLang="en-US" sz="2400" dirty="0">
                <a:latin typeface="Times New Roman" panose="02020603050405020304" pitchFamily="18" charset="0"/>
              </a:rPr>
              <a:t>lấy điểm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A'</a:t>
            </a:r>
            <a:r>
              <a:rPr lang="en-US" altLang="en-US" sz="2400" dirty="0">
                <a:latin typeface="Times New Roman" panose="02020603050405020304" pitchFamily="18" charset="0"/>
              </a:rPr>
              <a:t> sao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B'A‘ = 2cm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5908348" y="3582011"/>
            <a:ext cx="623093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+Vẽ đoạn thẳng A'C' ta được tam </a:t>
            </a:r>
            <a:r>
              <a:rPr lang="en-US" altLang="en-US" sz="2600">
                <a:latin typeface="Times New Roman" panose="02020603050405020304" pitchFamily="18" charset="0"/>
              </a:rPr>
              <a:t>giác </a:t>
            </a:r>
            <a:r>
              <a:rPr lang="en-US" altLang="en-US" sz="2600" smtClean="0">
                <a:latin typeface="Times New Roman" panose="02020603050405020304" pitchFamily="18" charset="0"/>
              </a:rPr>
              <a:t>A'B'C‘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  <p:sp>
        <p:nvSpPr>
          <p:cNvPr id="83" name="Text Box 46"/>
          <p:cNvSpPr txBox="1">
            <a:spLocks noChangeArrowheads="1"/>
          </p:cNvSpPr>
          <p:nvPr/>
        </p:nvSpPr>
        <p:spPr bwMode="auto">
          <a:xfrm>
            <a:off x="7924800" y="1716088"/>
            <a:ext cx="13716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i="1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600" b="1" i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i="1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vẽ</a:t>
            </a:r>
            <a:endParaRPr lang="en-US" altLang="en-US" sz="2600" b="1" i="1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Text Box 47"/>
          <p:cNvSpPr txBox="1">
            <a:spLocks noChangeArrowheads="1"/>
          </p:cNvSpPr>
          <p:nvPr/>
        </p:nvSpPr>
        <p:spPr bwMode="auto">
          <a:xfrm>
            <a:off x="5867400" y="2651125"/>
            <a:ext cx="64595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+Trên tia </a:t>
            </a:r>
            <a:r>
              <a:rPr lang="en-US" altLang="en-US" sz="2600" dirty="0" err="1" smtClean="0">
                <a:latin typeface="Times New Roman" panose="02020603050405020304" pitchFamily="18" charset="0"/>
              </a:rPr>
              <a:t>B’y</a:t>
            </a:r>
            <a:r>
              <a:rPr lang="en-US" altLang="en-US" sz="2600" dirty="0" smtClean="0">
                <a:latin typeface="Times New Roman" panose="02020603050405020304" pitchFamily="18" charset="0"/>
              </a:rPr>
              <a:t>’ </a:t>
            </a:r>
            <a:r>
              <a:rPr lang="en-US" altLang="en-US" sz="2600" dirty="0">
                <a:latin typeface="Times New Roman" panose="02020603050405020304" pitchFamily="18" charset="0"/>
              </a:rPr>
              <a:t>lấy điểm 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C'</a:t>
            </a:r>
            <a:r>
              <a:rPr lang="en-US" altLang="en-US" sz="2600" dirty="0">
                <a:latin typeface="Times New Roman" panose="02020603050405020304" pitchFamily="18" charset="0"/>
              </a:rPr>
              <a:t> sao </a:t>
            </a:r>
            <a:r>
              <a:rPr lang="en-US" altLang="en-US" sz="26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smtClean="0">
                <a:latin typeface="Times New Roman" panose="02020603050405020304" pitchFamily="18" charset="0"/>
              </a:rPr>
              <a:t>B'C‘ = </a:t>
            </a:r>
            <a:r>
              <a:rPr lang="en-US" altLang="en-US" sz="2600" dirty="0">
                <a:latin typeface="Times New Roman" panose="02020603050405020304" pitchFamily="18" charset="0"/>
              </a:rPr>
              <a:t>3cm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88" y="2005385"/>
            <a:ext cx="2651284" cy="851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Text Box 43"/>
          <p:cNvSpPr txBox="1">
            <a:spLocks noChangeArrowheads="1"/>
          </p:cNvSpPr>
          <p:nvPr/>
        </p:nvSpPr>
        <p:spPr bwMode="auto">
          <a:xfrm>
            <a:off x="6356350" y="4976476"/>
            <a:ext cx="1841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</p:txBody>
      </p:sp>
      <p:sp>
        <p:nvSpPr>
          <p:cNvPr id="88" name="Text Box 30"/>
          <p:cNvSpPr txBox="1">
            <a:spLocks noChangeArrowheads="1"/>
          </p:cNvSpPr>
          <p:nvPr/>
        </p:nvSpPr>
        <p:spPr bwMode="auto">
          <a:xfrm>
            <a:off x="8610600" y="4336713"/>
            <a:ext cx="419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FF3300"/>
                </a:solidFill>
                <a:latin typeface=".VnTime" panose="020B7200000000000000" pitchFamily="34" charset="0"/>
              </a:rPr>
              <a:t>x’</a:t>
            </a:r>
            <a:endParaRPr lang="en-US" altLang="en-US" sz="2000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89" name="Line 15"/>
          <p:cNvSpPr>
            <a:spLocks noChangeShapeType="1"/>
          </p:cNvSpPr>
          <p:nvPr/>
        </p:nvSpPr>
        <p:spPr bwMode="auto">
          <a:xfrm>
            <a:off x="8243888" y="6194088"/>
            <a:ext cx="2470150" cy="95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0" name="Line 18"/>
          <p:cNvSpPr>
            <a:spLocks noChangeShapeType="1"/>
          </p:cNvSpPr>
          <p:nvPr/>
        </p:nvSpPr>
        <p:spPr bwMode="auto">
          <a:xfrm rot="17400000">
            <a:off x="7920038" y="5717838"/>
            <a:ext cx="990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1" name="Line 19"/>
          <p:cNvSpPr>
            <a:spLocks noChangeShapeType="1"/>
          </p:cNvSpPr>
          <p:nvPr/>
        </p:nvSpPr>
        <p:spPr bwMode="auto">
          <a:xfrm rot="17400000" flipH="1">
            <a:off x="8224044" y="4770894"/>
            <a:ext cx="1073150" cy="15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" name="Oval 22"/>
          <p:cNvSpPr>
            <a:spLocks noChangeArrowheads="1"/>
          </p:cNvSpPr>
          <p:nvPr/>
        </p:nvSpPr>
        <p:spPr bwMode="auto">
          <a:xfrm>
            <a:off x="8547100" y="5225713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93" name="Oval 23"/>
          <p:cNvSpPr>
            <a:spLocks noChangeArrowheads="1"/>
          </p:cNvSpPr>
          <p:nvPr/>
        </p:nvSpPr>
        <p:spPr bwMode="auto">
          <a:xfrm>
            <a:off x="9677400" y="6154401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94" name="Text Box 24"/>
          <p:cNvSpPr txBox="1">
            <a:spLocks noChangeArrowheads="1"/>
          </p:cNvSpPr>
          <p:nvPr/>
        </p:nvSpPr>
        <p:spPr bwMode="auto">
          <a:xfrm>
            <a:off x="8242300" y="5026223"/>
            <a:ext cx="368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FF3300"/>
                </a:solidFill>
                <a:latin typeface=".VnTimeH" panose="020B7200000000000000" pitchFamily="34" charset="0"/>
              </a:rPr>
              <a:t>A’</a:t>
            </a:r>
            <a:endParaRPr lang="en-US" altLang="en-US" sz="2000" dirty="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95" name="Text Box 25"/>
          <p:cNvSpPr txBox="1">
            <a:spLocks noChangeArrowheads="1"/>
          </p:cNvSpPr>
          <p:nvPr/>
        </p:nvSpPr>
        <p:spPr bwMode="auto">
          <a:xfrm>
            <a:off x="8013700" y="6197461"/>
            <a:ext cx="368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FF3300"/>
                </a:solidFill>
                <a:latin typeface=".VnTimeH" panose="020B7200000000000000" pitchFamily="34" charset="0"/>
              </a:rPr>
              <a:t>B’</a:t>
            </a:r>
            <a:endParaRPr lang="en-US" altLang="en-US" sz="2000" dirty="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96" name="Text Box 26"/>
          <p:cNvSpPr txBox="1">
            <a:spLocks noChangeArrowheads="1"/>
          </p:cNvSpPr>
          <p:nvPr/>
        </p:nvSpPr>
        <p:spPr bwMode="auto">
          <a:xfrm>
            <a:off x="9848850" y="5908338"/>
            <a:ext cx="438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FF3300"/>
                </a:solidFill>
                <a:latin typeface=".VnTimeH" panose="020B7200000000000000" pitchFamily="34" charset="0"/>
              </a:rPr>
              <a:t>C’</a:t>
            </a:r>
            <a:endParaRPr lang="en-US" altLang="en-US" sz="2000" dirty="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97" name="Text Box 27"/>
          <p:cNvSpPr txBox="1">
            <a:spLocks noChangeArrowheads="1"/>
          </p:cNvSpPr>
          <p:nvPr/>
        </p:nvSpPr>
        <p:spPr bwMode="auto">
          <a:xfrm>
            <a:off x="8839200" y="6165513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Time" panose="020B7200000000000000" pitchFamily="34" charset="0"/>
              </a:rPr>
              <a:t>3cm</a:t>
            </a:r>
            <a:endParaRPr lang="en-US" altLang="en-US" sz="160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98" name="Text Box 28"/>
          <p:cNvSpPr txBox="1">
            <a:spLocks noChangeArrowheads="1"/>
          </p:cNvSpPr>
          <p:nvPr/>
        </p:nvSpPr>
        <p:spPr bwMode="auto">
          <a:xfrm>
            <a:off x="8001000" y="5533688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3300"/>
                </a:solidFill>
                <a:latin typeface=".VnTimeH" panose="020B7200000000000000" pitchFamily="34" charset="0"/>
              </a:rPr>
              <a:t>2</a:t>
            </a:r>
            <a:r>
              <a:rPr lang="en-US" altLang="en-US" sz="1600" dirty="0">
                <a:solidFill>
                  <a:srgbClr val="FF3300"/>
                </a:solidFill>
                <a:latin typeface=".VnTime" panose="020B7200000000000000" pitchFamily="34" charset="0"/>
              </a:rPr>
              <a:t>cm</a:t>
            </a:r>
            <a:endParaRPr lang="en-US" altLang="en-US" sz="1600" dirty="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99" name="Text Box 29"/>
          <p:cNvSpPr txBox="1">
            <a:spLocks noChangeArrowheads="1"/>
          </p:cNvSpPr>
          <p:nvPr/>
        </p:nvSpPr>
        <p:spPr bwMode="auto">
          <a:xfrm>
            <a:off x="10591800" y="5754906"/>
            <a:ext cx="91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y’</a:t>
            </a:r>
            <a:endParaRPr lang="en-US" altLang="en-US" sz="2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Line 31"/>
          <p:cNvSpPr>
            <a:spLocks noChangeShapeType="1"/>
          </p:cNvSpPr>
          <p:nvPr/>
        </p:nvSpPr>
        <p:spPr bwMode="auto">
          <a:xfrm>
            <a:off x="8591550" y="5265401"/>
            <a:ext cx="1133475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1" name="Text Box 41"/>
          <p:cNvSpPr txBox="1">
            <a:spLocks noChangeArrowheads="1"/>
          </p:cNvSpPr>
          <p:nvPr/>
        </p:nvSpPr>
        <p:spPr bwMode="auto">
          <a:xfrm>
            <a:off x="8305800" y="58607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3300"/>
                </a:solidFill>
                <a:latin typeface=".VnTimeH" panose="020B7200000000000000" pitchFamily="34" charset="0"/>
              </a:rPr>
              <a:t>70</a:t>
            </a:r>
            <a:r>
              <a:rPr lang="en-US" altLang="en-US" sz="1600" baseline="30000" dirty="0">
                <a:solidFill>
                  <a:srgbClr val="FF3300"/>
                </a:solidFill>
                <a:latin typeface=".VnTimeH" panose="020B7200000000000000" pitchFamily="34" charset="0"/>
              </a:rPr>
              <a:t>0</a:t>
            </a:r>
            <a:endParaRPr lang="en-US" altLang="en-US" sz="1600" dirty="0">
              <a:solidFill>
                <a:srgbClr val="FF3300"/>
              </a:solidFill>
              <a:latin typeface=".VnTimeH" panose="020B7200000000000000" pitchFamily="34" charset="0"/>
            </a:endParaRPr>
          </a:p>
        </p:txBody>
      </p:sp>
      <p:sp>
        <p:nvSpPr>
          <p:cNvPr id="102" name="Oval 44"/>
          <p:cNvSpPr>
            <a:spLocks noChangeArrowheads="1"/>
          </p:cNvSpPr>
          <p:nvPr/>
        </p:nvSpPr>
        <p:spPr bwMode="auto">
          <a:xfrm>
            <a:off x="8210550" y="6152813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.VnTimeH" panose="020B7200000000000000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Tm="130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2125 -2.22222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5625 -0.26667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1333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09375 0.1331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48" grpId="0"/>
      <p:bldP spid="50" grpId="0"/>
      <p:bldP spid="51" grpId="0"/>
      <p:bldP spid="55" grpId="0"/>
      <p:bldP spid="55" grpId="1"/>
      <p:bldP spid="55" grpId="2"/>
      <p:bldP spid="56" grpId="0"/>
      <p:bldP spid="57" grpId="0"/>
      <p:bldP spid="57" grpId="1"/>
      <p:bldP spid="57" grpId="2"/>
      <p:bldP spid="58" grpId="0"/>
      <p:bldP spid="58" grpId="1"/>
      <p:bldP spid="58" grpId="2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  <p:bldP spid="70" grpId="0"/>
      <p:bldP spid="71" grpId="0"/>
      <p:bldP spid="72" grpId="0"/>
      <p:bldP spid="74" grpId="0" animBg="1"/>
      <p:bldP spid="74" grpId="1" animBg="1"/>
      <p:bldP spid="75" grpId="0"/>
      <p:bldP spid="76" grpId="0" animBg="1"/>
      <p:bldP spid="76" grpId="1" animBg="1"/>
      <p:bldP spid="77" grpId="0"/>
      <p:bldP spid="77" grpId="1"/>
      <p:bldP spid="78" grpId="0" build="allAtOnce"/>
      <p:bldP spid="79" grpId="0"/>
      <p:bldP spid="79" grpId="1"/>
      <p:bldP spid="81" grpId="0"/>
      <p:bldP spid="83" grpId="0"/>
      <p:bldP spid="84" grpId="0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/>
      <p:bldP spid="95" grpId="0"/>
      <p:bldP spid="96" grpId="0"/>
      <p:bldP spid="97" grpId="0"/>
      <p:bldP spid="98" grpId="0"/>
      <p:bldP spid="99" grpId="0"/>
      <p:bldP spid="100" grpId="0" animBg="1"/>
      <p:bldP spid="101" grpId="0"/>
      <p:bldP spid="10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 bwMode="auto">
          <a:xfrm>
            <a:off x="0" y="3386138"/>
            <a:ext cx="3538538" cy="1881187"/>
            <a:chOff x="0" y="3385705"/>
            <a:chExt cx="3538702" cy="1881251"/>
          </a:xfrm>
        </p:grpSpPr>
        <p:grpSp>
          <p:nvGrpSpPr>
            <p:cNvPr id="8212" name="Group 58"/>
            <p:cNvGrpSpPr/>
            <p:nvPr/>
          </p:nvGrpSpPr>
          <p:grpSpPr bwMode="auto">
            <a:xfrm>
              <a:off x="691592" y="3385705"/>
              <a:ext cx="533400" cy="914400"/>
              <a:chOff x="3600" y="1728"/>
              <a:chExt cx="336" cy="576"/>
            </a:xfrm>
          </p:grpSpPr>
          <p:sp>
            <p:nvSpPr>
              <p:cNvPr id="8214" name="Line 56"/>
              <p:cNvSpPr>
                <a:spLocks noChangeShapeType="1"/>
              </p:cNvSpPr>
              <p:nvPr/>
            </p:nvSpPr>
            <p:spPr bwMode="auto">
              <a:xfrm>
                <a:off x="3600" y="1728"/>
                <a:ext cx="336" cy="384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215" name="Line 57"/>
              <p:cNvSpPr>
                <a:spLocks noChangeShapeType="1"/>
              </p:cNvSpPr>
              <p:nvPr/>
            </p:nvSpPr>
            <p:spPr bwMode="auto">
              <a:xfrm>
                <a:off x="3936" y="211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9995" name="Text Box 59"/>
            <p:cNvSpPr txBox="1">
              <a:spLocks noChangeArrowheads="1"/>
            </p:cNvSpPr>
            <p:nvPr/>
          </p:nvSpPr>
          <p:spPr bwMode="auto">
            <a:xfrm>
              <a:off x="0" y="4312837"/>
              <a:ext cx="3538702" cy="954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FF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800"/>
                <a:t>Góc </a:t>
              </a:r>
              <a:r>
                <a:rPr lang="en-US" altLang="en-US" sz="2800" b="1"/>
                <a:t>B</a:t>
              </a:r>
              <a:r>
                <a:rPr lang="en-US" altLang="en-US" sz="2800"/>
                <a:t> là góc xen giữa hai cạnh </a:t>
              </a:r>
              <a:r>
                <a:rPr lang="en-US" altLang="en-US" sz="2800" b="1"/>
                <a:t>AB</a:t>
              </a:r>
              <a:r>
                <a:rPr lang="en-US" altLang="en-US" sz="2800"/>
                <a:t> và </a:t>
              </a:r>
              <a:r>
                <a:rPr lang="en-US" altLang="en-US" sz="2800" b="1"/>
                <a:t>BC.</a:t>
              </a:r>
              <a:endParaRPr lang="en-US" altLang="en-US" sz="2800" b="1"/>
            </a:p>
          </p:txBody>
        </p:sp>
      </p:grpSp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0" y="406400"/>
            <a:ext cx="969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Vẽ tam giác biết hai cạnh và góc xen giữa</a:t>
            </a: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4: Trường hợp bằng nhau thứ hai của tam giác cạnh –góc –cạnh (c.g.c)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33400" y="930275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 toán 1:</a:t>
            </a:r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029450" y="819150"/>
            <a:ext cx="2171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 toán 2:</a:t>
            </a:r>
            <a:r>
              <a:rPr lang="en-US" altLang="en-US" sz="2800" smtClean="0">
                <a:latin typeface="Times New Roman" panose="02020603050405020304" pitchFamily="18" charset="0"/>
              </a:rPr>
              <a:t> 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pic>
        <p:nvPicPr>
          <p:cNvPr id="8200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60488"/>
            <a:ext cx="32337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1320800"/>
            <a:ext cx="33020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3733801" y="4391025"/>
            <a:ext cx="4857750" cy="2276475"/>
          </a:xfrm>
          <a:prstGeom prst="cloudCallout">
            <a:avLst>
              <a:gd name="adj1" fmla="val 37521"/>
              <a:gd name="adj2" fmla="val -75257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∆A'B'C',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 hai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A’B’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B’C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là góc nào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 bwMode="auto">
          <a:xfrm>
            <a:off x="6900863" y="3379788"/>
            <a:ext cx="3538537" cy="1881187"/>
            <a:chOff x="6900698" y="3380510"/>
            <a:chExt cx="3538702" cy="1881251"/>
          </a:xfrm>
        </p:grpSpPr>
        <p:grpSp>
          <p:nvGrpSpPr>
            <p:cNvPr id="8208" name="Group 58"/>
            <p:cNvGrpSpPr/>
            <p:nvPr/>
          </p:nvGrpSpPr>
          <p:grpSpPr bwMode="auto">
            <a:xfrm>
              <a:off x="7592290" y="3380510"/>
              <a:ext cx="533400" cy="914400"/>
              <a:chOff x="3600" y="1728"/>
              <a:chExt cx="336" cy="576"/>
            </a:xfrm>
          </p:grpSpPr>
          <p:sp>
            <p:nvSpPr>
              <p:cNvPr id="8210" name="Line 56"/>
              <p:cNvSpPr>
                <a:spLocks noChangeShapeType="1"/>
              </p:cNvSpPr>
              <p:nvPr/>
            </p:nvSpPr>
            <p:spPr bwMode="auto">
              <a:xfrm>
                <a:off x="3600" y="1728"/>
                <a:ext cx="336" cy="384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211" name="Line 57"/>
              <p:cNvSpPr>
                <a:spLocks noChangeShapeType="1"/>
              </p:cNvSpPr>
              <p:nvPr/>
            </p:nvSpPr>
            <p:spPr bwMode="auto">
              <a:xfrm>
                <a:off x="3936" y="211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22" name="Text Box 59"/>
            <p:cNvSpPr txBox="1">
              <a:spLocks noChangeArrowheads="1"/>
            </p:cNvSpPr>
            <p:nvPr/>
          </p:nvSpPr>
          <p:spPr bwMode="auto">
            <a:xfrm>
              <a:off x="6900698" y="4307642"/>
              <a:ext cx="3538702" cy="954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FF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800"/>
                <a:t>Góc </a:t>
              </a:r>
              <a:r>
                <a:rPr lang="en-US" altLang="en-US" sz="2800" b="1"/>
                <a:t>B'</a:t>
              </a:r>
              <a:r>
                <a:rPr lang="en-US" altLang="en-US" sz="2800"/>
                <a:t> là góc xen giữa hai cạnh </a:t>
              </a:r>
              <a:r>
                <a:rPr lang="en-US" altLang="en-US" sz="2800" b="1"/>
                <a:t>A'B'</a:t>
              </a:r>
              <a:r>
                <a:rPr lang="en-US" altLang="en-US" sz="2800"/>
                <a:t> và </a:t>
              </a:r>
              <a:r>
                <a:rPr lang="en-US" altLang="en-US" sz="2800" b="1"/>
                <a:t>B'C'.</a:t>
              </a:r>
              <a:endParaRPr lang="en-US" altLang="en-US" sz="2800" b="1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Tm="36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9"/>
          <p:cNvSpPr txBox="1">
            <a:spLocks noChangeArrowheads="1"/>
          </p:cNvSpPr>
          <p:nvPr/>
        </p:nvSpPr>
        <p:spPr bwMode="auto">
          <a:xfrm>
            <a:off x="0" y="406400"/>
            <a:ext cx="969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Vẽ tam giác biết hai cạnh và góc xen </a:t>
            </a:r>
            <a:r>
              <a:rPr lang="en-US" altLang="en-US" sz="2800" b="1" u="sng" smtClean="0">
                <a:solidFill>
                  <a:srgbClr val="FF3300"/>
                </a:solidFill>
                <a:latin typeface="Times New Roman" panose="02020603050405020304" pitchFamily="18" charset="0"/>
              </a:rPr>
              <a:t>giữa:</a:t>
            </a: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4: Trường hợp bằng nhau thứ hai của tam giác cạnh –góc –cạnh (c.g.c)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1066800" y="962791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 toán 1:</a:t>
            </a:r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7562850" y="810391"/>
            <a:ext cx="2171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 toán 2:</a:t>
            </a:r>
            <a:r>
              <a:rPr lang="en-US" altLang="en-US" sz="2800" smtClean="0">
                <a:latin typeface="Times New Roman" panose="02020603050405020304" pitchFamily="18" charset="0"/>
              </a:rPr>
              <a:t> 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45416"/>
            <a:ext cx="32337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1605729"/>
            <a:ext cx="33020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77"/>
          <p:cNvSpPr>
            <a:spLocks noChangeArrowheads="1"/>
          </p:cNvSpPr>
          <p:nvPr/>
        </p:nvSpPr>
        <p:spPr bwMode="auto">
          <a:xfrm>
            <a:off x="2514600" y="5068066"/>
            <a:ext cx="8763000" cy="1295400"/>
          </a:xfrm>
          <a:prstGeom prst="cloudCallout">
            <a:avLst>
              <a:gd name="adj1" fmla="val -12551"/>
              <a:gd name="adj2" fmla="val -19139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600" b="1"/>
              <a:t>Hãy dùng thước thẳng hoặc compa để kiểm tra xem </a:t>
            </a:r>
            <a:r>
              <a:rPr lang="en-US" alt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</a:t>
            </a:r>
            <a:r>
              <a:rPr lang="en-US" altLang="en-US" sz="2600" b="1"/>
              <a:t> có bằng </a:t>
            </a:r>
            <a:r>
              <a:rPr lang="en-US" alt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A’C’ </a:t>
            </a:r>
            <a:r>
              <a:rPr lang="en-US" altLang="en-US" sz="2600" b="1">
                <a:effectLst>
                  <a:outerShdw blurRad="38100" dist="38100" dir="2700000" algn="tl">
                    <a:srgbClr val="FFFFFF"/>
                  </a:outerShdw>
                </a:effectLst>
              </a:rPr>
              <a:t>không ?</a:t>
            </a:r>
            <a:endParaRPr lang="en-US" altLang="en-US" sz="2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5" name="AutoShape 78"/>
          <p:cNvSpPr>
            <a:spLocks noChangeArrowheads="1"/>
          </p:cNvSpPr>
          <p:nvPr/>
        </p:nvSpPr>
        <p:spPr bwMode="auto">
          <a:xfrm>
            <a:off x="2438400" y="5109341"/>
            <a:ext cx="7505700" cy="1109663"/>
          </a:xfrm>
          <a:prstGeom prst="wedgeEllipseCallout">
            <a:avLst>
              <a:gd name="adj1" fmla="val -4520"/>
              <a:gd name="adj2" fmla="val -210042"/>
            </a:avLst>
          </a:prstGeom>
          <a:solidFill>
            <a:srgbClr val="FF66FF"/>
          </a:solidFill>
          <a:ln w="9525">
            <a:solidFill>
              <a:srgbClr val="0000FF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latin typeface="Times New Roman" panose="02020603050405020304" pitchFamily="18" charset="0"/>
              </a:rPr>
              <a:t>Em có nhận xét gì về các cạnh của hai tam giác ABC và A’B’C’?</a:t>
            </a:r>
            <a:endParaRPr lang="en-US" altLang="en-US" sz="2600" b="1">
              <a:latin typeface="Times New Roman" panose="02020603050405020304" pitchFamily="18" charset="0"/>
            </a:endParaRPr>
          </a:p>
        </p:txBody>
      </p:sp>
      <p:sp>
        <p:nvSpPr>
          <p:cNvPr id="26" name="AutoShape 113" descr="80%"/>
          <p:cNvSpPr>
            <a:spLocks noChangeArrowheads="1"/>
          </p:cNvSpPr>
          <p:nvPr/>
        </p:nvSpPr>
        <p:spPr bwMode="auto">
          <a:xfrm>
            <a:off x="4084638" y="1700979"/>
            <a:ext cx="3402012" cy="1027112"/>
          </a:xfrm>
          <a:prstGeom prst="wedgeRoundRectCallout">
            <a:avLst>
              <a:gd name="adj1" fmla="val -5704"/>
              <a:gd name="adj2" fmla="val 80069"/>
              <a:gd name="adj3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kết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luận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</a:t>
            </a:r>
            <a:r>
              <a:rPr lang="en-US" altLang="en-US" sz="2800" b="1" dirty="0">
                <a:latin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vê</a:t>
            </a:r>
            <a:r>
              <a:rPr lang="en-US" altLang="en-US" sz="2800" b="1" dirty="0">
                <a:latin typeface="Times New Roman" panose="02020603050405020304" pitchFamily="18" charset="0"/>
              </a:rPr>
              <a:t>̀ ∆ABC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va</a:t>
            </a:r>
            <a:r>
              <a:rPr lang="en-US" altLang="en-US" sz="2800" b="1" dirty="0">
                <a:latin typeface="Times New Roman" panose="02020603050405020304" pitchFamily="18" charset="0"/>
              </a:rPr>
              <a:t>̀ ∆A’B’C’ ?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9270" name="Rectangle 80" descr="Pink tissue paper"/>
          <p:cNvSpPr>
            <a:spLocks noChangeArrowheads="1"/>
          </p:cNvSpPr>
          <p:nvPr/>
        </p:nvSpPr>
        <p:spPr bwMode="auto">
          <a:xfrm>
            <a:off x="0" y="5840246"/>
            <a:ext cx="5334000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Vậy ∆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ABC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∆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A’B’C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’ (c – c – c)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2321691"/>
            <a:ext cx="235108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2335979"/>
            <a:ext cx="235108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46"/>
          <p:cNvGrpSpPr/>
          <p:nvPr/>
        </p:nvGrpSpPr>
        <p:grpSpPr bwMode="auto">
          <a:xfrm rot="2331638" flipH="1">
            <a:off x="1149350" y="1532704"/>
            <a:ext cx="4279900" cy="4479925"/>
            <a:chOff x="3162" y="515"/>
            <a:chExt cx="2340" cy="3193"/>
          </a:xfrm>
        </p:grpSpPr>
        <p:grpSp>
          <p:nvGrpSpPr>
            <p:cNvPr id="9239" name="Group 47"/>
            <p:cNvGrpSpPr/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9253" name="Freeform 48"/>
              <p:cNvSpPr/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4983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9254" name="Group 49"/>
              <p:cNvGrpSpPr/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9255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56" name="Freeform 51"/>
                <p:cNvSpPr/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4962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57" name="Freeform 52"/>
                <p:cNvSpPr/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7125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58" name="Freeform 53"/>
                <p:cNvSpPr/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458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59" name="Freeform 54"/>
                <p:cNvSpPr/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838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60" name="Freeform 55"/>
                <p:cNvSpPr/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367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61" name="Freeform 56"/>
                <p:cNvSpPr/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675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62" name="AutoShape 5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263" name="AutoShape 5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0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264" name="Oval 5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000">
                    <a:latin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9240" name="Group 60"/>
            <p:cNvGrpSpPr/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9241" name="Freeform 61"/>
              <p:cNvSpPr/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4983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9242" name="Group 62"/>
              <p:cNvGrpSpPr/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9243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44" name="Freeform 64"/>
                <p:cNvSpPr/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4962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45" name="Freeform 65"/>
                <p:cNvSpPr/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7125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46" name="Freeform 66"/>
                <p:cNvSpPr/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458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47" name="Freeform 67"/>
                <p:cNvSpPr/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838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48" name="Freeform 68"/>
                <p:cNvSpPr/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367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49" name="Freeform 69"/>
                <p:cNvSpPr/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675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9250" name="AutoShape 70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251" name="AutoShape 71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0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9252" name="Oval 72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000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81" name="Group 80"/>
          <p:cNvGrpSpPr/>
          <p:nvPr/>
        </p:nvGrpSpPr>
        <p:grpSpPr bwMode="auto">
          <a:xfrm>
            <a:off x="7754938" y="1597791"/>
            <a:ext cx="3302000" cy="2611438"/>
            <a:chOff x="7213087" y="2024060"/>
            <a:chExt cx="3302513" cy="2611440"/>
          </a:xfrm>
        </p:grpSpPr>
        <p:pic>
          <p:nvPicPr>
            <p:cNvPr id="9237" name="Picture 8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087" y="2024060"/>
              <a:ext cx="3302513" cy="261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8" name="Picture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9521" y="2740583"/>
              <a:ext cx="2351097" cy="154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4" name="Group 83"/>
          <p:cNvGrpSpPr/>
          <p:nvPr/>
        </p:nvGrpSpPr>
        <p:grpSpPr bwMode="auto">
          <a:xfrm>
            <a:off x="846138" y="1637479"/>
            <a:ext cx="3233737" cy="2584450"/>
            <a:chOff x="304800" y="2064153"/>
            <a:chExt cx="3233902" cy="2584047"/>
          </a:xfrm>
        </p:grpSpPr>
        <p:pic>
          <p:nvPicPr>
            <p:cNvPr id="9235" name="Picture 8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064153"/>
              <a:ext cx="3233902" cy="2584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8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16" y="2753690"/>
              <a:ext cx="2351097" cy="154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" name="AutoShape 113" descr="80%"/>
          <p:cNvSpPr>
            <a:spLocks noChangeArrowheads="1"/>
          </p:cNvSpPr>
          <p:nvPr/>
        </p:nvSpPr>
        <p:spPr bwMode="auto">
          <a:xfrm>
            <a:off x="4213577" y="1652035"/>
            <a:ext cx="3001962" cy="1389373"/>
          </a:xfrm>
          <a:prstGeom prst="wedgeRoundRectCallout">
            <a:avLst>
              <a:gd name="adj1" fmla="val -5704"/>
              <a:gd name="adj2" fmla="val 80069"/>
              <a:gd name="adj3" fmla="val 16667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 smtClean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Times New Roman" panose="02020603050405020304" pitchFamily="18" charset="0"/>
              </a:rPr>
              <a:t>AC = A’C’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14399" y="5230646"/>
            <a:ext cx="356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8000"/>
                </a:solidFill>
              </a:rPr>
              <a:t>AC </a:t>
            </a:r>
            <a:r>
              <a:rPr lang="en-US" altLang="vi-VN" sz="2800" b="1">
                <a:solidFill>
                  <a:srgbClr val="008000"/>
                </a:solidFill>
              </a:rPr>
              <a:t>= </a:t>
            </a:r>
            <a:r>
              <a:rPr lang="en-US" altLang="vi-VN" sz="2800" b="1" smtClean="0">
                <a:solidFill>
                  <a:srgbClr val="008000"/>
                </a:solidFill>
              </a:rPr>
              <a:t>A’C</a:t>
            </a:r>
            <a:r>
              <a:rPr lang="en-US" altLang="vi-VN" sz="2800" b="1" smtClean="0">
                <a:solidFill>
                  <a:srgbClr val="008000"/>
                </a:solidFill>
              </a:rPr>
              <a:t>’</a:t>
            </a:r>
            <a:r>
              <a:rPr lang="en-US" altLang="vi-VN" sz="2800" b="1" smtClean="0">
                <a:solidFill>
                  <a:srgbClr val="008000"/>
                </a:solidFill>
              </a:rPr>
              <a:t> </a:t>
            </a:r>
            <a:r>
              <a:rPr lang="en-US" altLang="vi-VN" sz="2800" b="1" smtClean="0">
                <a:solidFill>
                  <a:srgbClr val="008000"/>
                </a:solidFill>
              </a:rPr>
              <a:t>(cách đo)</a:t>
            </a:r>
            <a:endParaRPr lang="en-US" altLang="vi-VN" sz="2800" b="1" dirty="0">
              <a:solidFill>
                <a:srgbClr val="008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90599" y="4392446"/>
            <a:ext cx="3436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FF00FF"/>
                </a:solidFill>
              </a:rPr>
              <a:t>AB </a:t>
            </a:r>
            <a:r>
              <a:rPr lang="en-US" altLang="vi-VN" sz="2800" b="1">
                <a:solidFill>
                  <a:srgbClr val="FF00FF"/>
                </a:solidFill>
              </a:rPr>
              <a:t>= </a:t>
            </a:r>
            <a:r>
              <a:rPr lang="en-US" altLang="vi-VN" sz="2800" b="1" smtClean="0">
                <a:solidFill>
                  <a:srgbClr val="FF00FF"/>
                </a:solidFill>
              </a:rPr>
              <a:t>A’B’ </a:t>
            </a:r>
            <a:r>
              <a:rPr lang="en-US" altLang="vi-VN" sz="2800" b="1" smtClean="0">
                <a:solidFill>
                  <a:srgbClr val="FF00FF"/>
                </a:solidFill>
              </a:rPr>
              <a:t>( = 2cm)</a:t>
            </a:r>
            <a:endParaRPr lang="en-US" altLang="vi-VN" sz="2800" b="1" dirty="0">
              <a:solidFill>
                <a:srgbClr val="FF00FF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90600" y="4849646"/>
            <a:ext cx="3222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FF0000"/>
                </a:solidFill>
              </a:rPr>
              <a:t>BC </a:t>
            </a:r>
            <a:r>
              <a:rPr lang="en-US" altLang="vi-VN" sz="2800" b="1">
                <a:solidFill>
                  <a:srgbClr val="FF0000"/>
                </a:solidFill>
              </a:rPr>
              <a:t>= </a:t>
            </a:r>
            <a:r>
              <a:rPr lang="en-US" altLang="vi-VN" sz="2800" b="1" smtClean="0">
                <a:solidFill>
                  <a:srgbClr val="FF0000"/>
                </a:solidFill>
              </a:rPr>
              <a:t>B’C’ </a:t>
            </a:r>
            <a:r>
              <a:rPr lang="en-US" altLang="vi-VN" sz="2800" b="1" smtClean="0">
                <a:solidFill>
                  <a:srgbClr val="FF0000"/>
                </a:solidFill>
              </a:rPr>
              <a:t>(= 3 cm)</a:t>
            </a:r>
            <a:endParaRPr lang="en-US" altLang="vi-VN" sz="2800" b="1" dirty="0">
              <a:solidFill>
                <a:srgbClr val="FF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1995" y="4037759"/>
            <a:ext cx="4072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800" b="1" dirty="0" smtClean="0">
                <a:solidFill>
                  <a:srgbClr val="FF00FF"/>
                </a:solidFill>
              </a:rPr>
              <a:t> </a:t>
            </a:r>
            <a:r>
              <a:rPr lang="en-US" altLang="en-US" sz="2800" b="1" dirty="0"/>
              <a:t>∆ABC 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và</a:t>
            </a:r>
            <a:r>
              <a:rPr lang="en-US" altLang="vi-VN" sz="2800" b="1" dirty="0" smtClean="0"/>
              <a:t>  </a:t>
            </a:r>
            <a:r>
              <a:rPr lang="en-US" altLang="en-US" sz="2800" b="1" dirty="0" smtClean="0"/>
              <a:t>∆</a:t>
            </a:r>
            <a:r>
              <a:rPr lang="en-US" altLang="en-US" sz="2800" b="1" dirty="0"/>
              <a:t>A’B’C</a:t>
            </a:r>
            <a:r>
              <a:rPr lang="en-US" altLang="en-US" sz="2800" b="1"/>
              <a:t>’ </a:t>
            </a:r>
            <a:r>
              <a:rPr lang="en-US" altLang="en-US" sz="2800" b="1" smtClean="0"/>
              <a:t>có:</a:t>
            </a:r>
            <a:endParaRPr lang="en-US" sz="28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advTm="73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463 L 0.56667 -0.003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2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9" dur="1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56745 -0.0004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9270" grpId="0" animBg="1"/>
      <p:bldP spid="62" grpId="0" animBg="1"/>
      <p:bldP spid="62" grpId="1" animBg="1"/>
      <p:bldP spid="63" grpId="0"/>
      <p:bldP spid="64" grpId="0"/>
      <p:bldP spid="65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7"/>
          <p:cNvSpPr>
            <a:spLocks noChangeArrowheads="1"/>
          </p:cNvSpPr>
          <p:nvPr/>
        </p:nvSpPr>
        <p:spPr bwMode="auto">
          <a:xfrm>
            <a:off x="3327400" y="1250950"/>
            <a:ext cx="3994082" cy="553998"/>
          </a:xfrm>
          <a:prstGeom prst="rect">
            <a:avLst/>
          </a:prstGeom>
          <a:solidFill>
            <a:srgbClr val="66FF33"/>
          </a:solidFill>
          <a:ln w="9525">
            <a:solidFill>
              <a:srgbClr val="0000FF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∆ABC 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∆A’B’C</a:t>
            </a:r>
            <a:r>
              <a:rPr lang="en-US" altLang="en-US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’ có: 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233" name="AutoShape 105" descr="Blue tissue paper"/>
          <p:cNvSpPr>
            <a:spLocks noChangeArrowheads="1"/>
          </p:cNvSpPr>
          <p:nvPr/>
        </p:nvSpPr>
        <p:spPr bwMode="auto">
          <a:xfrm>
            <a:off x="114854" y="4673600"/>
            <a:ext cx="4520862" cy="1154280"/>
          </a:xfrm>
          <a:prstGeom prst="wedgeEllipseCallout">
            <a:avLst>
              <a:gd name="adj1" fmla="val -23853"/>
              <a:gd name="adj2" fmla="val -124395"/>
            </a:avLst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Góc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</a:rPr>
              <a:t>B</a:t>
            </a:r>
            <a:r>
              <a:rPr lang="en-US" altLang="en-US" sz="2800" dirty="0">
                <a:latin typeface="Times New Roman" panose="02020603050405020304" pitchFamily="18" charset="0"/>
              </a:rPr>
              <a:t> xen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giữa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cạnh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AB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BC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234" name="AutoShape 106"/>
          <p:cNvSpPr>
            <a:spLocks noChangeArrowheads="1"/>
          </p:cNvSpPr>
          <p:nvPr/>
        </p:nvSpPr>
        <p:spPr bwMode="auto">
          <a:xfrm>
            <a:off x="6324600" y="4724400"/>
            <a:ext cx="4463966" cy="1143000"/>
          </a:xfrm>
          <a:prstGeom prst="wedgeEllipseCallout">
            <a:avLst>
              <a:gd name="adj1" fmla="val -23855"/>
              <a:gd name="adj2" fmla="val -121885"/>
            </a:avLst>
          </a:prstGeom>
          <a:solidFill>
            <a:srgbClr val="92D050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Góc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</a:rPr>
              <a:t>B’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xen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giữa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cạnh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A'B'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B'C'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240" name="Text Box 112"/>
          <p:cNvSpPr txBox="1">
            <a:spLocks noChangeArrowheads="1"/>
          </p:cNvSpPr>
          <p:nvPr/>
        </p:nvSpPr>
        <p:spPr bwMode="auto">
          <a:xfrm>
            <a:off x="0" y="5334000"/>
            <a:ext cx="3171825" cy="892552"/>
          </a:xfrm>
          <a:prstGeom prst="rect">
            <a:avLst/>
          </a:prstGeom>
          <a:solidFill>
            <a:srgbClr val="66FF33"/>
          </a:solidFill>
          <a:ln w="9525">
            <a:solidFill>
              <a:srgbClr val="FF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Hai</a:t>
            </a:r>
            <a:r>
              <a:rPr lang="en-US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cạnh</a:t>
            </a:r>
            <a:r>
              <a:rPr lang="en-US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</a:t>
            </a:r>
            <a:r>
              <a:rPr lang="en-US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góc</a:t>
            </a:r>
            <a:r>
              <a:rPr lang="en-US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xen</a:t>
            </a:r>
            <a:r>
              <a:rPr lang="en-US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giữa</a:t>
            </a:r>
            <a:r>
              <a:rPr lang="en-US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của</a:t>
            </a:r>
            <a:r>
              <a:rPr lang="en-US" altLang="en-US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∆</a:t>
            </a:r>
            <a:r>
              <a:rPr lang="en-US" altLang="en-US" sz="2600" b="1" dirty="0">
                <a:solidFill>
                  <a:srgbClr val="FF0000"/>
                </a:solidFill>
              </a:rPr>
              <a:t>ABC </a:t>
            </a:r>
            <a:endParaRPr lang="en-US" altLang="en-US" sz="2600" b="1" dirty="0">
              <a:solidFill>
                <a:srgbClr val="FF0000"/>
              </a:solidFill>
            </a:endParaRPr>
          </a:p>
        </p:txBody>
      </p:sp>
      <p:sp>
        <p:nvSpPr>
          <p:cNvPr id="48241" name="Text Box 113"/>
          <p:cNvSpPr txBox="1">
            <a:spLocks noChangeArrowheads="1"/>
          </p:cNvSpPr>
          <p:nvPr/>
        </p:nvSpPr>
        <p:spPr bwMode="auto">
          <a:xfrm>
            <a:off x="4419600" y="5334000"/>
            <a:ext cx="3126383" cy="892552"/>
          </a:xfrm>
          <a:prstGeom prst="rect">
            <a:avLst/>
          </a:prstGeom>
          <a:solidFill>
            <a:srgbClr val="66FF33"/>
          </a:solidFill>
          <a:ln w="9525">
            <a:solidFill>
              <a:srgbClr val="FF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Hai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cạnh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góc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xen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giữa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của</a:t>
            </a:r>
            <a:r>
              <a:rPr lang="en-US" altLang="en-US" sz="2600" b="1" dirty="0" smtClean="0"/>
              <a:t> </a:t>
            </a:r>
            <a:r>
              <a:rPr lang="en-US" altLang="en-US" sz="2600" b="1" dirty="0">
                <a:solidFill>
                  <a:srgbClr val="FF0000"/>
                </a:solidFill>
              </a:rPr>
              <a:t>∆A’B’C’</a:t>
            </a:r>
            <a:endParaRPr lang="en-US" altLang="en-US" sz="2600" b="1" dirty="0">
              <a:solidFill>
                <a:srgbClr val="FF0000"/>
              </a:solidFill>
            </a:endParaRPr>
          </a:p>
        </p:txBody>
      </p:sp>
      <p:sp>
        <p:nvSpPr>
          <p:cNvPr id="48242" name="Text Box 114"/>
          <p:cNvSpPr txBox="1">
            <a:spLocks noChangeArrowheads="1"/>
          </p:cNvSpPr>
          <p:nvPr/>
        </p:nvSpPr>
        <p:spPr bwMode="auto">
          <a:xfrm>
            <a:off x="3171825" y="5534054"/>
            <a:ext cx="1272419" cy="492443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243" name="Text Box 115"/>
          <p:cNvSpPr txBox="1">
            <a:spLocks noChangeArrowheads="1"/>
          </p:cNvSpPr>
          <p:nvPr/>
        </p:nvSpPr>
        <p:spPr bwMode="auto">
          <a:xfrm>
            <a:off x="7543800" y="5562600"/>
            <a:ext cx="1259474" cy="492443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244" name="Text Box 116"/>
          <p:cNvSpPr txBox="1">
            <a:spLocks noChangeArrowheads="1"/>
          </p:cNvSpPr>
          <p:nvPr/>
        </p:nvSpPr>
        <p:spPr bwMode="auto">
          <a:xfrm>
            <a:off x="8763000" y="5562600"/>
            <a:ext cx="3429000" cy="492443"/>
          </a:xfrm>
          <a:prstGeom prst="rect">
            <a:avLst/>
          </a:prstGeom>
          <a:solidFill>
            <a:srgbClr val="FFFF00"/>
          </a:solidFill>
          <a:ln w="9525">
            <a:solidFill>
              <a:srgbClr val="00FF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∆ABC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∆A’B’C’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4" name="Text Box 9"/>
          <p:cNvSpPr txBox="1">
            <a:spLocks noChangeArrowheads="1"/>
          </p:cNvSpPr>
          <p:nvPr/>
        </p:nvSpPr>
        <p:spPr bwMode="auto">
          <a:xfrm>
            <a:off x="0" y="406400"/>
            <a:ext cx="969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u="sng">
                <a:solidFill>
                  <a:srgbClr val="FF3300"/>
                </a:solidFill>
                <a:latin typeface="Times New Roman" panose="02020603050405020304" pitchFamily="18" charset="0"/>
              </a:rPr>
              <a:t>Vẽ tam giác biết hai cạnh và góc xen </a:t>
            </a:r>
            <a:r>
              <a:rPr lang="en-US" altLang="en-US" sz="2800" b="1" u="sng" smtClean="0">
                <a:solidFill>
                  <a:srgbClr val="FF3300"/>
                </a:solidFill>
                <a:latin typeface="Times New Roman" panose="02020603050405020304" pitchFamily="18" charset="0"/>
              </a:rPr>
              <a:t>giữa:</a:t>
            </a:r>
            <a:endParaRPr lang="en-US" altLang="en-US" sz="2800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5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góc – cạnh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57" name="Group 62"/>
          <p:cNvGrpSpPr/>
          <p:nvPr/>
        </p:nvGrpSpPr>
        <p:grpSpPr bwMode="auto">
          <a:xfrm>
            <a:off x="7125079" y="1817688"/>
            <a:ext cx="3302000" cy="2613025"/>
            <a:chOff x="7213087" y="2024060"/>
            <a:chExt cx="3302513" cy="2611440"/>
          </a:xfrm>
        </p:grpSpPr>
        <p:pic>
          <p:nvPicPr>
            <p:cNvPr id="10262" name="Picture 6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087" y="2024060"/>
              <a:ext cx="3302513" cy="261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3" name="Picture 6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9521" y="2740583"/>
              <a:ext cx="2351097" cy="154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8" name="Group 65"/>
          <p:cNvGrpSpPr/>
          <p:nvPr/>
        </p:nvGrpSpPr>
        <p:grpSpPr bwMode="auto">
          <a:xfrm>
            <a:off x="879475" y="1831975"/>
            <a:ext cx="3233738" cy="2584450"/>
            <a:chOff x="304800" y="2064153"/>
            <a:chExt cx="3233902" cy="2584047"/>
          </a:xfrm>
        </p:grpSpPr>
        <p:pic>
          <p:nvPicPr>
            <p:cNvPr id="10260" name="Picture 6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064153"/>
              <a:ext cx="3233902" cy="2584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16" y="2753690"/>
              <a:ext cx="2351097" cy="154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Box 97"/>
          <p:cNvSpPr txBox="1">
            <a:spLocks noChangeArrowheads="1"/>
          </p:cNvSpPr>
          <p:nvPr/>
        </p:nvSpPr>
        <p:spPr bwMode="auto">
          <a:xfrm>
            <a:off x="4633157" y="1981200"/>
            <a:ext cx="3048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=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1" name="Line 96"/>
          <p:cNvSpPr>
            <a:spLocks noChangeShapeType="1"/>
          </p:cNvSpPr>
          <p:nvPr/>
        </p:nvSpPr>
        <p:spPr bwMode="auto">
          <a:xfrm flipV="1">
            <a:off x="1403684" y="2186099"/>
            <a:ext cx="3200400" cy="1016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98"/>
          <p:cNvSpPr>
            <a:spLocks noChangeShapeType="1"/>
          </p:cNvSpPr>
          <p:nvPr/>
        </p:nvSpPr>
        <p:spPr bwMode="auto">
          <a:xfrm>
            <a:off x="5029200" y="2186099"/>
            <a:ext cx="2643188" cy="86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2"/>
          <p:cNvSpPr>
            <a:spLocks noChangeShapeType="1"/>
          </p:cNvSpPr>
          <p:nvPr/>
        </p:nvSpPr>
        <p:spPr bwMode="auto">
          <a:xfrm flipV="1">
            <a:off x="1219200" y="3024298"/>
            <a:ext cx="3505200" cy="927127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Text Box 104"/>
          <p:cNvSpPr txBox="1">
            <a:spLocks noChangeArrowheads="1"/>
          </p:cNvSpPr>
          <p:nvPr/>
        </p:nvSpPr>
        <p:spPr bwMode="auto">
          <a:xfrm>
            <a:off x="4724400" y="2795699"/>
            <a:ext cx="3048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=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5" name="Line 103"/>
          <p:cNvSpPr>
            <a:spLocks noChangeShapeType="1"/>
          </p:cNvSpPr>
          <p:nvPr/>
        </p:nvSpPr>
        <p:spPr bwMode="auto">
          <a:xfrm>
            <a:off x="5029200" y="2998899"/>
            <a:ext cx="2438400" cy="952528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Line 99"/>
          <p:cNvSpPr>
            <a:spLocks noChangeShapeType="1"/>
          </p:cNvSpPr>
          <p:nvPr/>
        </p:nvSpPr>
        <p:spPr bwMode="auto">
          <a:xfrm>
            <a:off x="1737557" y="3951426"/>
            <a:ext cx="2986843" cy="696773"/>
          </a:xfrm>
          <a:prstGeom prst="line">
            <a:avLst/>
          </a:prstGeom>
          <a:noFill/>
          <a:ln w="9525">
            <a:solidFill>
              <a:srgbClr val="0000FF"/>
            </a:solidFill>
            <a:prstDash val="lgDash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7" name="Text Box 101"/>
          <p:cNvSpPr txBox="1">
            <a:spLocks noChangeArrowheads="1"/>
          </p:cNvSpPr>
          <p:nvPr/>
        </p:nvSpPr>
        <p:spPr bwMode="auto">
          <a:xfrm>
            <a:off x="4724400" y="4470400"/>
            <a:ext cx="3048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=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8" name="Line 100"/>
          <p:cNvSpPr>
            <a:spLocks noChangeShapeType="1"/>
          </p:cNvSpPr>
          <p:nvPr/>
        </p:nvSpPr>
        <p:spPr bwMode="auto">
          <a:xfrm flipH="1">
            <a:off x="5097843" y="3951427"/>
            <a:ext cx="3388931" cy="696773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AutoShape 95"/>
          <p:cNvSpPr>
            <a:spLocks noChangeArrowheads="1"/>
          </p:cNvSpPr>
          <p:nvPr/>
        </p:nvSpPr>
        <p:spPr bwMode="auto">
          <a:xfrm>
            <a:off x="420901" y="5722379"/>
            <a:ext cx="11368016" cy="987395"/>
          </a:xfrm>
          <a:prstGeom prst="wedgeRectCallout">
            <a:avLst>
              <a:gd name="adj1" fmla="val -13911"/>
              <a:gd name="adj2" fmla="val -1579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Theo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giả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thiết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toán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1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toán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thì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∆ABC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∆A’B’C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’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yếu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tố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nào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</a:rPr>
              <a:t>bằng</a:t>
            </a:r>
            <a:r>
              <a:rPr lang="en-US" altLang="en-US" b="1" smtClean="0">
                <a:latin typeface="Times New Roman" panose="02020603050405020304" pitchFamily="18" charset="0"/>
              </a:rPr>
              <a:t> nhau? 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advTm="114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242" grpId="0" animBg="1"/>
      <p:bldP spid="10242" grpId="1" animBg="1"/>
      <p:bldP spid="48233" grpId="0" animBg="1"/>
      <p:bldP spid="48233" grpId="1" animBg="1"/>
      <p:bldP spid="48234" grpId="0" animBg="1"/>
      <p:bldP spid="48234" grpId="1" animBg="1"/>
      <p:bldP spid="48240" grpId="0" animBg="1"/>
      <p:bldP spid="48241" grpId="0" animBg="1"/>
      <p:bldP spid="48242" grpId="0" animBg="1"/>
      <p:bldP spid="48243" grpId="0" animBg="1"/>
      <p:bldP spid="48244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52" name="Text Box 16"/>
          <p:cNvSpPr txBox="1">
            <a:spLocks noChangeArrowheads="1"/>
          </p:cNvSpPr>
          <p:nvPr/>
        </p:nvSpPr>
        <p:spPr bwMode="auto">
          <a:xfrm>
            <a:off x="381000" y="1447800"/>
            <a:ext cx="171979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153" name="Text Box 17"/>
          <p:cNvSpPr txBox="1">
            <a:spLocks noChangeArrowheads="1"/>
          </p:cNvSpPr>
          <p:nvPr/>
        </p:nvSpPr>
        <p:spPr bwMode="auto">
          <a:xfrm>
            <a:off x="1143000" y="2044634"/>
            <a:ext cx="10439400" cy="1155766"/>
          </a:xfrm>
          <a:prstGeom prst="rect">
            <a:avLst/>
          </a:prstGeom>
          <a:noFill/>
          <a:ln w="9525">
            <a:solidFill>
              <a:srgbClr val="CC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H" panose="020B7200000000000000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97928" y="3713202"/>
            <a:ext cx="19222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 dirty="0">
                <a:solidFill>
                  <a:srgbClr val="FF00FF"/>
                </a:solidFill>
              </a:rPr>
              <a:t>AB = A'B'</a:t>
            </a:r>
            <a:endParaRPr lang="en-US" altLang="vi-VN" sz="3000" dirty="0">
              <a:solidFill>
                <a:srgbClr val="FF00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296480" y="4886980"/>
            <a:ext cx="23809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 dirty="0">
                <a:solidFill>
                  <a:srgbClr val="FF0000"/>
                </a:solidFill>
              </a:rPr>
              <a:t>BC = B'C'</a:t>
            </a:r>
            <a:endParaRPr lang="en-US" altLang="vi-VN" sz="30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1395" y="3276600"/>
            <a:ext cx="42359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000" dirty="0" smtClean="0">
                <a:solidFill>
                  <a:srgbClr val="FF00FF"/>
                </a:solidFill>
              </a:rPr>
              <a:t> </a:t>
            </a:r>
            <a:r>
              <a:rPr lang="en-US" altLang="en-US" sz="3000" dirty="0"/>
              <a:t>∆ABC 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và</a:t>
            </a:r>
            <a:r>
              <a:rPr lang="en-US" altLang="vi-VN" sz="3000" dirty="0" smtClean="0"/>
              <a:t>  </a:t>
            </a:r>
            <a:r>
              <a:rPr lang="en-US" altLang="en-US" sz="3000" dirty="0" smtClean="0"/>
              <a:t>∆</a:t>
            </a:r>
            <a:r>
              <a:rPr lang="en-US" altLang="en-US" sz="3000"/>
              <a:t>A’B’C</a:t>
            </a:r>
            <a:r>
              <a:rPr lang="en-US" altLang="en-US" sz="3000" smtClean="0"/>
              <a:t>’ có: </a:t>
            </a:r>
            <a:endParaRPr lang="en-US" sz="3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20" y="4173379"/>
            <a:ext cx="2344780" cy="78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925807" y="5389602"/>
            <a:ext cx="57327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000" smtClean="0">
                <a:solidFill>
                  <a:srgbClr val="FF0000"/>
                </a:solidFill>
              </a:rPr>
              <a:t>Vậy </a:t>
            </a:r>
            <a:r>
              <a:rPr lang="en-US" altLang="en-US" sz="3000" smtClean="0">
                <a:solidFill>
                  <a:srgbClr val="FF0000"/>
                </a:solidFill>
              </a:rPr>
              <a:t>∆</a:t>
            </a:r>
            <a:r>
              <a:rPr lang="en-US" altLang="en-US" sz="3000" dirty="0">
                <a:solidFill>
                  <a:srgbClr val="FF0000"/>
                </a:solidFill>
              </a:rPr>
              <a:t>ABC = ∆A’B’C</a:t>
            </a:r>
            <a:r>
              <a:rPr lang="en-US" altLang="en-US" sz="3000" smtClean="0">
                <a:solidFill>
                  <a:srgbClr val="FF0000"/>
                </a:solidFill>
              </a:rPr>
              <a:t>’ </a:t>
            </a:r>
            <a:r>
              <a:rPr lang="en-US" altLang="en-US" sz="3000" smtClean="0">
                <a:solidFill>
                  <a:srgbClr val="FF0000"/>
                </a:solidFill>
              </a:rPr>
              <a:t>(c </a:t>
            </a:r>
            <a:r>
              <a:rPr lang="en-US" altLang="en-US" sz="3000" dirty="0" smtClean="0">
                <a:solidFill>
                  <a:srgbClr val="FF0000"/>
                </a:solidFill>
              </a:rPr>
              <a:t>– g </a:t>
            </a:r>
            <a:r>
              <a:rPr lang="en-US" altLang="en-US" sz="3000" smtClean="0">
                <a:solidFill>
                  <a:srgbClr val="FF0000"/>
                </a:solidFill>
              </a:rPr>
              <a:t>– </a:t>
            </a:r>
            <a:r>
              <a:rPr lang="en-US" altLang="en-US" sz="3000" smtClean="0">
                <a:solidFill>
                  <a:srgbClr val="FF0000"/>
                </a:solidFill>
              </a:rPr>
              <a:t>c) </a:t>
            </a:r>
            <a:endParaRPr lang="en-US" altLang="en-US" sz="3000" dirty="0">
              <a:solidFill>
                <a:srgbClr val="FF0000"/>
              </a:solidFill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0" y="406400"/>
            <a:ext cx="9696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biết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cạnh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err="1">
                <a:solidFill>
                  <a:srgbClr val="0000FF"/>
                </a:solidFill>
                <a:latin typeface="Times New Roman" panose="02020603050405020304" pitchFamily="18" charset="0"/>
              </a:rPr>
              <a:t>xen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smtClean="0">
                <a:solidFill>
                  <a:srgbClr val="0000FF"/>
                </a:solidFill>
                <a:latin typeface="Times New Roman" panose="02020603050405020304" pitchFamily="18" charset="0"/>
              </a:rPr>
              <a:t>giữa: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0" y="0"/>
            <a:ext cx="12192000" cy="428625"/>
          </a:xfrm>
          <a:prstGeom prst="rect">
            <a:avLst/>
          </a:prstGeom>
          <a:gradFill rotWithShape="1">
            <a:gsLst>
              <a:gs pos="0">
                <a:srgbClr val="DCDC00"/>
              </a:gs>
              <a:gs pos="50000">
                <a:srgbClr val="FFFF00"/>
              </a:gs>
              <a:gs pos="100000">
                <a:srgbClr val="DCDC00"/>
              </a:gs>
            </a:gsLst>
            <a:lin ang="5400000" scaled="1"/>
          </a:gradFill>
          <a:ln w="57150" cmpd="thickThin">
            <a:solidFill>
              <a:srgbClr val="FF00FF"/>
            </a:solidFill>
            <a:prstDash val="sysDot"/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góc – cạnh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75"/>
          <p:cNvSpPr txBox="1">
            <a:spLocks noChangeArrowheads="1"/>
          </p:cNvSpPr>
          <p:nvPr/>
        </p:nvSpPr>
        <p:spPr bwMode="auto">
          <a:xfrm>
            <a:off x="19050" y="986135"/>
            <a:ext cx="7194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</a:rPr>
              <a:t> Trường hợp bằng nhau cạnh – góc </a:t>
            </a:r>
            <a:r>
              <a:rPr lang="en-US" altLang="en-US" sz="2800" b="1" u="sng" smtClean="0">
                <a:solidFill>
                  <a:srgbClr val="0000FF"/>
                </a:solidFill>
                <a:latin typeface="Times New Roman" panose="02020603050405020304" pitchFamily="18" charset="0"/>
              </a:rPr>
              <a:t>– cạnh:</a:t>
            </a:r>
            <a:endParaRPr lang="en-US" altLang="en-US" sz="2800" b="1" u="sng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73" y="3530639"/>
            <a:ext cx="55149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Tm="40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9153" grpId="0" animBg="1"/>
      <p:bldP spid="30" grpId="0"/>
      <p:bldP spid="31" grpId="0"/>
      <p:bldP spid="32" grpId="0"/>
      <p:bldP spid="35" grpId="0"/>
    </p:bldLst>
  </p:timing>
</p:sld>
</file>

<file path=ppt/tags/tag1.xml><?xml version="1.0" encoding="utf-8"?>
<p:tagLst xmlns:p="http://schemas.openxmlformats.org/presentationml/2006/main">
  <p:tag name="TIMING" val="|3.1|1.6|0.8|3.8|5.4|1.4|1.6|0.9"/>
</p:tagLst>
</file>

<file path=ppt/tags/tag10.xml><?xml version="1.0" encoding="utf-8"?>
<p:tagLst xmlns:p="http://schemas.openxmlformats.org/presentationml/2006/main">
  <p:tag name="TIMING" val="|14.4|7.6|4.9|8.2|5.1"/>
</p:tagLst>
</file>

<file path=ppt/tags/tag11.xml><?xml version="1.0" encoding="utf-8"?>
<p:tagLst xmlns:p="http://schemas.openxmlformats.org/presentationml/2006/main">
  <p:tag name="TIMING" val="|11.8|6.6|4.4|5.1|6.1"/>
</p:tagLst>
</file>

<file path=ppt/tags/tag12.xml><?xml version="1.0" encoding="utf-8"?>
<p:tagLst xmlns:p="http://schemas.openxmlformats.org/presentationml/2006/main">
  <p:tag name="TIMING" val="|11.8|6.6|4.4|5.1|6.1"/>
</p:tagLst>
</file>

<file path=ppt/tags/tag13.xml><?xml version="1.0" encoding="utf-8"?>
<p:tagLst xmlns:p="http://schemas.openxmlformats.org/presentationml/2006/main">
  <p:tag name="TIMING" val="|13.2|11.7|10.7|8.3|4|1.1|2.9|12.2|3.9"/>
</p:tagLst>
</file>

<file path=ppt/tags/tag14.xml><?xml version="1.0" encoding="utf-8"?>
<p:tagLst xmlns:p="http://schemas.openxmlformats.org/presentationml/2006/main">
  <p:tag name="TIMING" val="|4.5|5.4|4|19.3|14.5|1.9|6.8|5.9|0.8|0.7|1.2|3.9|1|3.1|1.6|3.4|8.7|1.8|46.4|0.9|11.6|1.5|4.3|0.7|5.3|9.9|8.3|10.9|8.6"/>
</p:tagLst>
</file>

<file path=ppt/tags/tag15.xml><?xml version="1.0" encoding="utf-8"?>
<p:tagLst xmlns:p="http://schemas.openxmlformats.org/presentationml/2006/main">
  <p:tag name="TIMING" val="|4.5|5.4|4|19.3|14.5|1.9|6.8|5.9|0.8|0.7|1.2|3.9|1|3.1|1.6|3.4|8.7|1.8|46.4|0.9|11.6|1.5|4.3|0.7|5.3|9.9|8.3|10.9|8.6"/>
</p:tagLst>
</file>

<file path=ppt/tags/tag16.xml><?xml version="1.0" encoding="utf-8"?>
<p:tagLst xmlns:p="http://schemas.openxmlformats.org/presentationml/2006/main">
  <p:tag name="TIMING" val="|4.8|1.3|5.8|7.7|1.3"/>
</p:tagLst>
</file>

<file path=ppt/tags/tag2.xml><?xml version="1.0" encoding="utf-8"?>
<p:tagLst xmlns:p="http://schemas.openxmlformats.org/presentationml/2006/main">
  <p:tag name="TIMING" val="|6.5|1.8|3.6"/>
</p:tagLst>
</file>

<file path=ppt/tags/tag3.xml><?xml version="1.0" encoding="utf-8"?>
<p:tagLst xmlns:p="http://schemas.openxmlformats.org/presentationml/2006/main">
  <p:tag name="TIMING" val="|3.7|17.4|6|0.7|4.6|5.6|17.7|17.2"/>
</p:tagLst>
</file>

<file path=ppt/tags/tag4.xml><?xml version="1.0" encoding="utf-8"?>
<p:tagLst xmlns:p="http://schemas.openxmlformats.org/presentationml/2006/main">
  <p:tag name="TIMING" val="|38.6|5|3.7|2|1.1|2.6|4.6|1.2|3.8|1.7|3.4|1.8|3.9|1.1|3.3|1|7|23.1|6.8|0.9|1|0.7|0.9"/>
</p:tagLst>
</file>

<file path=ppt/tags/tag5.xml><?xml version="1.0" encoding="utf-8"?>
<p:tagLst xmlns:p="http://schemas.openxmlformats.org/presentationml/2006/main">
  <p:tag name="TIMING" val="|5.7|6.3|12.6"/>
</p:tagLst>
</file>

<file path=ppt/tags/tag6.xml><?xml version="1.0" encoding="utf-8"?>
<p:tagLst xmlns:p="http://schemas.openxmlformats.org/presentationml/2006/main">
  <p:tag name="TIMING" val="|2.1|9.1|1.2|3|1.5|2.4|0.9|9|1.4|4.8|5.8|5.8|5.9|7.8|0.9|2.4"/>
</p:tagLst>
</file>

<file path=ppt/tags/tag7.xml><?xml version="1.0" encoding="utf-8"?>
<p:tagLst xmlns:p="http://schemas.openxmlformats.org/presentationml/2006/main">
  <p:tag name="TIMING" val="|25.9|12.6|6.4|1.6|1.5|0.5|1.2|2.5|0.4|1.8|0.9|1.5|2.8|1.3|1|6.5|11.7|1.9|4.9|0.7|7.1|0.9"/>
</p:tagLst>
</file>

<file path=ppt/tags/tag8.xml><?xml version="1.0" encoding="utf-8"?>
<p:tagLst xmlns:p="http://schemas.openxmlformats.org/presentationml/2006/main">
  <p:tag name="TIMING" val="|3.2|11.1|7.9|2|2.4|3.5"/>
</p:tagLst>
</file>

<file path=ppt/tags/tag9.xml><?xml version="1.0" encoding="utf-8"?>
<p:tagLst xmlns:p="http://schemas.openxmlformats.org/presentationml/2006/main">
  <p:tag name="TIMING" val="|14.4|7.6|4.9|8.2|5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5368</Words>
  <Application>WPS Presentation</Application>
  <PresentationFormat>Custom</PresentationFormat>
  <Paragraphs>368</Paragraphs>
  <Slides>18</Slides>
  <Notes>4</Notes>
  <HiddenSlides>0</HiddenSlides>
  <MMClips>15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11</vt:i4>
      </vt:variant>
      <vt:variant>
        <vt:lpstr>幻灯片标题</vt:lpstr>
      </vt:variant>
      <vt:variant>
        <vt:i4>18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Arial</vt:lpstr>
      <vt:lpstr>Times New Roman</vt:lpstr>
      <vt:lpstr>Calibri</vt:lpstr>
      <vt:lpstr>Wingdings 2</vt:lpstr>
      <vt:lpstr>.VnTime</vt:lpstr>
      <vt:lpstr>.VnTimeH</vt:lpstr>
      <vt:lpstr>Microsoft YaHei</vt:lpstr>
      <vt:lpstr>Arial Unicode MS</vt:lpstr>
      <vt:lpstr>Default Design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   HƯỚNG DẪN VỀ NHÀ  - Ghi bài đầy đủ - Học thuộc tính chất về trường hợp bằng nhau thứ hai của tam giác (cạnh – góc – cạnh) và hệ quả. - Chuẩn bị tiết sau: “Luyện tập trường hợp bằng nhau thứ hai của tam giác (cạnh – góc – cạnh) ”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HP</cp:lastModifiedBy>
  <cp:revision>1052</cp:revision>
  <cp:lastPrinted>2018-11-13T15:35:00Z</cp:lastPrinted>
  <dcterms:created xsi:type="dcterms:W3CDTF">2009-10-27T10:02:00Z</dcterms:created>
  <dcterms:modified xsi:type="dcterms:W3CDTF">2021-11-26T01:57:47Z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A244C0BB70104BEAA9AE7FF50251A89D</vt:lpwstr>
  </property>
  <property fmtid="{D5CDD505-2E9C-101B-9397-08002B2CF9AE}" pid="3" name="KSOProductBuildVer">
    <vt:lpwstr>1033-11.2.0.10382</vt:lpwstr>
  </property>
</Properties>
</file>